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7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0" r:id="rId24"/>
    <p:sldId id="279" r:id="rId25"/>
  </p:sldIdLst>
  <p:sldSz cx="9144000" cy="6858000" type="screen4x3"/>
  <p:notesSz cx="6797675" cy="9926638"/>
  <p:embeddedFontLst>
    <p:embeddedFont>
      <p:font typeface="한컴 윤고딕 250" panose="02020603020101020101" pitchFamily="18" charset="-127"/>
      <p:regular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>
          <p15:clr>
            <a:srgbClr val="A4A3A4"/>
          </p15:clr>
        </p15:guide>
        <p15:guide id="2" pos="2875">
          <p15:clr>
            <a:srgbClr val="A4A3A4"/>
          </p15:clr>
        </p15:guide>
        <p15:guide id="3" pos="-4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38F972D-3A02-497A-9D08-DF27CF173CB4}" styleName="Generic Style 1- Body/Background Dark Color 1">
    <a:tblBg>
      <a:fillRef idx="2">
        <a:schemeClr val="dk1"/>
      </a:fillRef>
      <a:effectRef idx="2">
        <a:schemeClr val="dk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  <a:top>
            <a:lnRef idx="1">
              <a:schemeClr val="dk1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dk1">
                  <a:shade val="61000"/>
                  <a:satMod val="130000"/>
                </a:schemeClr>
              </a:gs>
              <a:gs pos="50000">
                <a:schemeClr val="dk1">
                  <a:shade val="93000"/>
                  <a:satMod val="130000"/>
                </a:schemeClr>
              </a:gs>
              <a:gs pos="100000">
                <a:schemeClr val="dk1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1501"/>
    <p:restoredTop sz="91269"/>
  </p:normalViewPr>
  <p:slideViewPr>
    <p:cSldViewPr snapToObjects="1">
      <p:cViewPr varScale="1">
        <p:scale>
          <a:sx n="78" d="100"/>
          <a:sy n="78" d="100"/>
        </p:scale>
        <p:origin x="1013" y="72"/>
      </p:cViewPr>
      <p:guideLst>
        <p:guide orient="horz" pos="2155"/>
        <p:guide pos="2875"/>
        <p:guide pos="-48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/>
            </a:pPr>
            <a:fld id="{990838F8-DF4A-4D36-9ACA-1BE9A116DF9E}" type="datetime1">
              <a:rPr lang="ko-KR" altLang="en-US"/>
              <a:pPr lvl="0">
                <a:defRPr lang="ko-KR"/>
              </a:pPr>
              <a:t>2018-02-01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/>
            </a:pPr>
            <a:fld id="{549E8376-6041-455D-8907-AB2F4F9FB159}" type="slidenum">
              <a:rPr lang="ko-KR" altLang="en-US"/>
              <a:pPr lvl="0">
                <a:defRPr lang="ko-KR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/>
            </a:pPr>
            <a:fld id="{DC4776DE-EC15-4082-B076-FC4132366A18}" type="datetime1">
              <a:rPr lang="ko-KR" altLang="en-US"/>
              <a:pPr lvl="0">
                <a:defRPr lang="ko-KR"/>
              </a:pPr>
              <a:t>2018-02-01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/>
            </a:pPr>
            <a:r>
              <a:rPr lang="ko-KR" altLang="en-US"/>
              <a:t>마스터 텍스트 스타일 편집</a:t>
            </a:r>
          </a:p>
          <a:p>
            <a:pPr lvl="1">
              <a:defRPr lang="ko-KR"/>
            </a:pPr>
            <a:r>
              <a:rPr lang="ko-KR" altLang="en-US"/>
              <a:t>둘째 수준</a:t>
            </a:r>
          </a:p>
          <a:p>
            <a:pPr lvl="2">
              <a:defRPr lang="ko-KR"/>
            </a:pPr>
            <a:r>
              <a:rPr lang="ko-KR" altLang="en-US"/>
              <a:t>셋째 수준</a:t>
            </a:r>
          </a:p>
          <a:p>
            <a:pPr lvl="3">
              <a:defRPr lang="ko-KR"/>
            </a:pPr>
            <a:r>
              <a:rPr lang="ko-KR" altLang="en-US"/>
              <a:t>넷째 수준</a:t>
            </a:r>
          </a:p>
          <a:p>
            <a:pPr lvl="4">
              <a:defRPr lang="ko-KR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/>
            </a:pPr>
            <a:fld id="{796B5381-BA96-4EA8-B6EE-5114F2107975}" type="slidenum">
              <a:rPr lang="ko-KR" altLang="en-US"/>
              <a:pPr lvl="0">
                <a:defRPr lang="ko-KR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MQTT 기반 IoT 홈 시스템 주제로 발표를 맡은 이종현입니다.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첫번째 창문제어 시나리오 입니다.</a:t>
            </a:r>
          </a:p>
          <a:p>
            <a:pPr>
              <a:defRPr lang="ko-KR"/>
            </a:pPr>
            <a:r>
              <a:rPr lang="ko-KR" altLang="en-US"/>
              <a:t>기상청과 공공데이터 포털등 RSS 파싱을 통해 실시간 기상정보 및 미세먼지 정보를 받아오는데</a:t>
            </a:r>
          </a:p>
          <a:p>
            <a:pPr>
              <a:defRPr lang="ko-KR"/>
            </a:pPr>
            <a:r>
              <a:rPr lang="ko-KR" altLang="en-US"/>
              <a:t>자동의 경우 창문은 사용자가 지정한 시간대에 열리고 닫히는데</a:t>
            </a:r>
          </a:p>
          <a:p>
            <a:pPr>
              <a:defRPr lang="ko-KR"/>
            </a:pPr>
            <a:r>
              <a:rPr lang="ko-KR" altLang="en-US"/>
              <a:t>눈, 비, 미세먼지 나쁨의 열악한 기후일 경우 열리지 않거나 열려있는 경우에는 자동으로 닫히게 됩니다.</a:t>
            </a:r>
          </a:p>
          <a:p>
            <a:pPr>
              <a:defRPr lang="ko-KR"/>
            </a:pPr>
            <a:r>
              <a:rPr lang="ko-KR" altLang="en-US"/>
              <a:t>또한 사용자는 어플리케이션을 통해 직접 열고 닫기를 할 수 있습니다.</a:t>
            </a:r>
          </a:p>
          <a:p>
            <a:pPr>
              <a:defRPr lang="ko-KR"/>
            </a:pPr>
            <a:endParaRPr lang="ko-KR" altLang="en-US"/>
          </a:p>
          <a:p>
            <a:pPr>
              <a:defRPr lang="ko-KR"/>
            </a:pPr>
            <a:endParaRPr lang="ko-KR" altLang="en-US"/>
          </a:p>
          <a:p>
            <a:pPr>
              <a:defRPr lang="ko-KR"/>
            </a:pPr>
            <a:endParaRPr lang="ko-KR" altLang="en-US"/>
          </a:p>
          <a:p>
            <a:pPr>
              <a:defRPr lang="ko-KR"/>
            </a:pPr>
            <a:endParaRPr lang="ko-KR" altLang="en-US"/>
          </a:p>
          <a:p>
            <a:pPr>
              <a:defRPr lang="ko-KR"/>
            </a:pPr>
            <a:endParaRPr lang="ko-KR" altLang="en-US"/>
          </a:p>
          <a:p>
            <a:pPr>
              <a:defRPr lang="ko-KR"/>
            </a:pPr>
            <a:r>
              <a:rPr lang="ko-KR" altLang="en-US"/>
              <a:t>(업데이트가 빈번한 웹사이트의 정보를 사용자에게 보다 쉽게 제공하기 위하여 만들어진 XML 기반의 콘텐츠 배급 포맷)RSS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두번 째 전등제어 시나리오입니다.</a:t>
            </a:r>
          </a:p>
          <a:p>
            <a:pPr>
              <a:defRPr lang="ko-KR"/>
            </a:pPr>
            <a:r>
              <a:rPr lang="ko-KR" altLang="en-US"/>
              <a:t>사용자는 스마트폰을 통해 원격으로 전등 제어가 가능하며</a:t>
            </a:r>
          </a:p>
          <a:p>
            <a:pPr>
              <a:defRPr lang="ko-KR"/>
            </a:pPr>
            <a:r>
              <a:rPr lang="ko-KR" altLang="en-US"/>
              <a:t>자동일 경우에는 조도센서를 이용하여 어두운 거실등이 자동으로 점등됩니다.</a:t>
            </a:r>
          </a:p>
          <a:p>
            <a:pPr>
              <a:defRPr lang="ko-KR"/>
            </a:pPr>
            <a:r>
              <a:rPr lang="ko-KR" altLang="en-US"/>
              <a:t>자동점등의 효과로는 명절같은 장기간 집을 비울경우에 집안에 사람이 있는 것 처럼 보이게 하여</a:t>
            </a:r>
          </a:p>
          <a:p>
            <a:pPr>
              <a:defRPr lang="ko-KR"/>
            </a:pPr>
            <a:r>
              <a:rPr lang="ko-KR" altLang="en-US"/>
              <a:t>제 3자의 침입을 막는 효과를 얻을 수 있습니다.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세 번째 화재발생 시나리오입니다.</a:t>
            </a:r>
          </a:p>
          <a:p>
            <a:pPr>
              <a:defRPr lang="ko-KR"/>
            </a:pPr>
            <a:r>
              <a:rPr lang="ko-KR" altLang="en-US"/>
              <a:t>온도센서와 불꽃센서를 통해 갑작스러운 온도증가와 불길을 파악하여 화재발생을 감지하고</a:t>
            </a:r>
          </a:p>
          <a:p>
            <a:pPr>
              <a:defRPr lang="ko-KR"/>
            </a:pPr>
            <a:r>
              <a:rPr lang="ko-KR" altLang="en-US"/>
              <a:t>도어락의 경고음과 자동개방을 통해 돌발상황에 탈출구를 찾지 못하는 사용자에게</a:t>
            </a:r>
          </a:p>
          <a:p>
            <a:pPr>
              <a:defRPr lang="ko-KR"/>
            </a:pPr>
            <a:r>
              <a:rPr lang="ko-KR" altLang="en-US"/>
              <a:t>효과적으로 대처할 수 있게 합니다.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목차는 다음과 같습니다.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연구 개발 배경입니다. 자료에 보이는 것과 사물인터넷 디바이스 전망이 2014년부터 2020년까지 급격히 증가를 이룰 것이라는 분석이 있습니다. IT업계에서도 큰 이슈가 되고 있기에 저희는 IoT 홈 서비스를 주제로 선정하였습니다.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MQTT 프로토콜 선정이유입니다. MQTT는 한쪽은 서버의 역할, 한쪽은 클라이언트의</a:t>
            </a:r>
          </a:p>
          <a:p>
            <a:pPr>
              <a:defRPr lang="ko-KR"/>
            </a:pPr>
            <a:r>
              <a:rPr lang="ko-KR" altLang="en-US"/>
              <a:t>역할을 하는 서버/클라이언트 모델과 달리 subscriber/publisher모델로</a:t>
            </a:r>
          </a:p>
          <a:p>
            <a:pPr>
              <a:defRPr lang="ko-KR"/>
            </a:pPr>
            <a:r>
              <a:rPr lang="ko-KR" altLang="en-US"/>
              <a:t>한쪽의 입장이 데이터를 보내는 입장이 될 수도 있고 받는 입장도 될 수 있고</a:t>
            </a:r>
          </a:p>
          <a:p>
            <a:pPr>
              <a:defRPr lang="ko-KR"/>
            </a:pPr>
            <a:r>
              <a:rPr lang="ko-KR" altLang="en-US"/>
              <a:t>혹은 동시에 두 입장이 될 수도 있는 모델이라는 점에서 이점이 있습니다.</a:t>
            </a:r>
          </a:p>
          <a:p>
            <a:pPr>
              <a:defRPr lang="ko-KR"/>
            </a:pPr>
            <a:r>
              <a:rPr lang="ko-KR" altLang="en-US"/>
              <a:t>또한 자체적으로 차지 하고 있는 리소스를 최소화하는 것은 앞서 말한 전력 소모</a:t>
            </a:r>
          </a:p>
          <a:p>
            <a:pPr>
              <a:defRPr lang="ko-KR"/>
            </a:pPr>
            <a:r>
              <a:rPr lang="ko-KR" altLang="en-US"/>
              <a:t>문제점에 장점이 있고 낮은 대역폭에 최적화된 특징과 QOS 제공은 </a:t>
            </a:r>
          </a:p>
          <a:p>
            <a:pPr>
              <a:defRPr lang="ko-KR"/>
            </a:pPr>
            <a:r>
              <a:rPr lang="ko-KR" altLang="en-US"/>
              <a:t>디바이스의 낮은 성능과 불안정한 인터넷환경에서 올 수 있는 문제점들을 </a:t>
            </a:r>
          </a:p>
          <a:p>
            <a:pPr>
              <a:defRPr lang="ko-KR"/>
            </a:pPr>
            <a:r>
              <a:rPr lang="ko-KR" altLang="en-US"/>
              <a:t>해소시킬 수 있는 점에서 MQTT 프로토콜을 선정하게 되었습니다.</a:t>
            </a:r>
          </a:p>
          <a:p>
            <a:pPr>
              <a:defRPr lang="ko-KR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MQTT 프로토콜 선정이유입니다. MQTT는 한쪽은 서버의 역할, 한쪽은 클라이언트의</a:t>
            </a:r>
          </a:p>
          <a:p>
            <a:pPr>
              <a:defRPr lang="ko-KR"/>
            </a:pPr>
            <a:r>
              <a:rPr lang="ko-KR" altLang="en-US"/>
              <a:t>역할을 하는 서버/클라이언트 모델과 달리 subscriber/publisher모델로</a:t>
            </a:r>
          </a:p>
          <a:p>
            <a:pPr>
              <a:defRPr lang="ko-KR"/>
            </a:pPr>
            <a:r>
              <a:rPr lang="ko-KR" altLang="en-US"/>
              <a:t>한쪽의 입장이 데이터를 보내는 입장이 될 수도 있고 받는 입장도 될 수 있고</a:t>
            </a:r>
          </a:p>
          <a:p>
            <a:pPr>
              <a:defRPr lang="ko-KR"/>
            </a:pPr>
            <a:r>
              <a:rPr lang="ko-KR" altLang="en-US"/>
              <a:t>혹은 동시에 두 입장이 될 수도 있는 모델이라는 점에서 이점이 있습니다.</a:t>
            </a:r>
          </a:p>
          <a:p>
            <a:pPr>
              <a:defRPr lang="ko-KR"/>
            </a:pPr>
            <a:r>
              <a:rPr lang="ko-KR" altLang="en-US"/>
              <a:t>또한 자체적으로 차지 하고 있는 리소스를 최소화하는 것은 앞서 말한 전력 소모</a:t>
            </a:r>
          </a:p>
          <a:p>
            <a:pPr>
              <a:defRPr lang="ko-KR"/>
            </a:pPr>
            <a:r>
              <a:rPr lang="ko-KR" altLang="en-US"/>
              <a:t>문제점에 장점이 있고 낮은 대역폭에 최적화된 특징과 QOS 제공은 </a:t>
            </a:r>
          </a:p>
          <a:p>
            <a:pPr>
              <a:defRPr lang="ko-KR"/>
            </a:pPr>
            <a:r>
              <a:rPr lang="ko-KR" altLang="en-US"/>
              <a:t>디바이스의 낮은 성능과 불안정한 인터넷환경에서 올 수 있는 문제점들을 </a:t>
            </a:r>
          </a:p>
          <a:p>
            <a:pPr>
              <a:defRPr lang="ko-KR"/>
            </a:pPr>
            <a:r>
              <a:rPr lang="ko-KR" altLang="en-US"/>
              <a:t>해소시킬 수 있는 점에서 MQTT 프로토콜을 선정하게 되었습니다.</a:t>
            </a:r>
          </a:p>
          <a:p>
            <a:pPr>
              <a:defRPr lang="ko-KR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연구 개발 효과로 스마트폰 하나로 홈 네트워크를 제어하는데 편리함이 대표적으로 있겠습니다. 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신뢰성 있는 전송과 빠른 전송을 위해 MQTT 프로토콜을 사용한 대표적 관련 사례로는 FaceBook 메신저가 있습니다.</a:t>
            </a:r>
          </a:p>
          <a:p>
            <a:pPr>
              <a:defRPr lang="ko-KR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/>
            </a:pPr>
            <a:r>
              <a:rPr lang="ko-KR" altLang="en-US"/>
              <a:t>저희 프로젝트의 시스템 수행 시나리오에는 창문제어, 전등제어, 화재상황 시 대피하는 총 3가지의 시나리오가 있습니다.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/>
            </a:pPr>
            <a:fld id="{796B5381-BA96-4EA8-B6EE-5114F2107975}" type="slidenum">
              <a:rPr lang="en-US" altLang="en-US"/>
              <a:pPr lvl="0">
                <a:defRPr lang="ko-KR"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27C6CA4-F0D4-486A-8E62-15F93D1E052A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823A19A-33E4-412C-A15C-E0342C12A92C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1249F55-7E7F-43C0-B41A-2648D4F93680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F05476A-4934-4F59-A93A-6BAE0FBA606D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2406D829-29B2-49CC-A769-EA97C3A85674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F4AE845F-A695-41FF-9E77-06C86891A3ED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DC32C3F6-D046-4C9E-99D6-A166CDB150B1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783DF24E-B2AD-444B-939D-E330CCC0B34D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A87A700-0DA7-49ED-9AB7-E098E7277769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BBEC9D8-92F2-4B8E-B8C7-F11DDC8738F7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D18209C-E2C9-47CF-9019-CC2311BE0CAB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Office 테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5FA9169E-D010-4571-B21C-8E92A732415E}" type="datetime1">
              <a:rPr lang="ko-KR" altLang="en-US"/>
              <a:pPr lvl="0">
                <a:defRPr/>
              </a:pPr>
              <a:t>2018-02-01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875BE6EC-532B-4CA8-843D-DF2B36D720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pic>
        <p:nvPicPr>
          <p:cNvPr id="7" name="Picture 2" descr="E:\NEX_3N\1월_HK♥\DSC04176.JPG"/>
          <p:cNvPicPr>
            <a:picLocks noChangeAspect="1" noChangeArrowheads="1"/>
          </p:cNvPicPr>
          <p:nvPr userDrawn="1"/>
        </p:nvPicPr>
        <p:blipFill rotWithShape="1">
          <a:blip r:embed="rId13">
            <a:grayscl/>
          </a:blip>
          <a:srcRect r="11400"/>
          <a:stretch>
            <a:fillRect/>
          </a:stretch>
        </p:blipFill>
        <p:spPr>
          <a:xfrm>
            <a:off x="1" y="1"/>
            <a:ext cx="9143999" cy="6885384"/>
          </a:xfrm>
          <a:prstGeom prst="rect">
            <a:avLst/>
          </a:prstGeom>
          <a:noFill/>
        </p:spPr>
      </p:pic>
      <p:sp>
        <p:nvSpPr>
          <p:cNvPr id="10" name="직사각형 9"/>
          <p:cNvSpPr/>
          <p:nvPr userDrawn="1"/>
        </p:nvSpPr>
        <p:spPr>
          <a:xfrm>
            <a:off x="0" y="0"/>
            <a:ext cx="9144000" cy="6912000"/>
          </a:xfrm>
          <a:prstGeom prst="rect">
            <a:avLst/>
          </a:prstGeom>
          <a:solidFill>
            <a:schemeClr val="tx1">
              <a:lumMod val="95000"/>
              <a:lumOff val="5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/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0.png"/><Relationship Id="rId5" Type="http://schemas.openxmlformats.org/officeDocument/2006/relationships/image" Target="../media/image25.png"/><Relationship Id="rId10" Type="http://schemas.openxmlformats.org/officeDocument/2006/relationships/image" Target="../media/image29.png"/><Relationship Id="rId4" Type="http://schemas.openxmlformats.org/officeDocument/2006/relationships/image" Target="../media/image24.png"/><Relationship Id="rId9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2420620"/>
            <a:ext cx="9144635" cy="74930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ko-KR" sz="4400" b="1" cap="none">
                <a:solidFill>
                  <a:schemeClr val="bg1"/>
                </a:solidFill>
                <a:latin typeface="-윤고딕330"/>
                <a:ea typeface="-윤고딕330"/>
              </a:rPr>
              <a:t>MQTT 기반 IoT 홈 </a:t>
            </a:r>
            <a:r>
              <a:rPr lang="ko-KR" altLang="en-US" sz="4400" b="1" cap="none">
                <a:solidFill>
                  <a:schemeClr val="bg1"/>
                </a:solidFill>
                <a:latin typeface="-윤고딕330"/>
                <a:ea typeface="-윤고딕330"/>
              </a:rPr>
              <a:t>시스템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96055" y="4869180"/>
            <a:ext cx="5106035" cy="17392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2011150002 </a:t>
            </a: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고상욱 </a:t>
            </a: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/</a:t>
            </a: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 지도교수 </a:t>
            </a: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: </a:t>
            </a: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최진구 교수님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2013150006 </a:t>
            </a: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김우조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2013152001 </a:t>
            </a: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고귀영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2013154024 </a:t>
            </a: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이종현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763390" y="467738"/>
            <a:ext cx="4109724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시스템 수행 시나리오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83849" y="4355863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창문제어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18002" y="4355863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전등제어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52155" y="4355863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화재대피</a:t>
            </a:r>
          </a:p>
        </p:txBody>
      </p:sp>
      <p:sp>
        <p:nvSpPr>
          <p:cNvPr id="9" name="모서리가 둥근 직사각형 11"/>
          <p:cNvSpPr/>
          <p:nvPr/>
        </p:nvSpPr>
        <p:spPr>
          <a:xfrm>
            <a:off x="971600" y="1842627"/>
            <a:ext cx="2132494" cy="213249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-윤고딕330"/>
              <a:ea typeface="-윤고딕330"/>
            </a:endParaRPr>
          </a:p>
        </p:txBody>
      </p:sp>
      <p:sp>
        <p:nvSpPr>
          <p:cNvPr id="10" name="모서리가 둥근 직사각형 11"/>
          <p:cNvSpPr/>
          <p:nvPr/>
        </p:nvSpPr>
        <p:spPr>
          <a:xfrm>
            <a:off x="3505753" y="1832428"/>
            <a:ext cx="2132494" cy="213249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-윤고딕330"/>
              <a:ea typeface="-윤고딕330"/>
            </a:endParaRPr>
          </a:p>
        </p:txBody>
      </p:sp>
      <p:sp>
        <p:nvSpPr>
          <p:cNvPr id="11" name="모서리가 둥근 직사각형 11"/>
          <p:cNvSpPr/>
          <p:nvPr/>
        </p:nvSpPr>
        <p:spPr>
          <a:xfrm>
            <a:off x="6039906" y="1832428"/>
            <a:ext cx="2132494" cy="213249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-윤고딕330"/>
              <a:ea typeface="-윤고딕330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214179" y="2085206"/>
            <a:ext cx="1647335" cy="164733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702382" y="1928547"/>
            <a:ext cx="1797994" cy="179799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346524" y="1855506"/>
            <a:ext cx="1579456" cy="1877035"/>
          </a:xfrm>
          <a:prstGeom prst="rect">
            <a:avLst/>
          </a:prstGeom>
        </p:spPr>
      </p:pic>
      <p:sp>
        <p:nvSpPr>
          <p:cNvPr id="1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4353010" cy="5685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시스템 수행 시나리오</a:t>
            </a:r>
          </a:p>
        </p:txBody>
      </p:sp>
      <p:sp>
        <p:nvSpPr>
          <p:cNvPr id="53" name="모서리가 둥근 직사각형 11"/>
          <p:cNvSpPr/>
          <p:nvPr/>
        </p:nvSpPr>
        <p:spPr>
          <a:xfrm>
            <a:off x="3195609" y="1824478"/>
            <a:ext cx="1080120" cy="104411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-윤고딕330"/>
              <a:ea typeface="-윤고딕330"/>
            </a:endParaRPr>
          </a:p>
        </p:txBody>
      </p:sp>
      <p:pic>
        <p:nvPicPr>
          <p:cNvPr id="54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416687" y="2026372"/>
            <a:ext cx="623714" cy="623714"/>
          </a:xfrm>
          <a:prstGeom prst="rect">
            <a:avLst/>
          </a:prstGeom>
        </p:spPr>
      </p:pic>
      <p:sp>
        <p:nvSpPr>
          <p:cNvPr id="58" name="모서리가 둥근 직사각형 11"/>
          <p:cNvSpPr/>
          <p:nvPr/>
        </p:nvSpPr>
        <p:spPr>
          <a:xfrm>
            <a:off x="3185812" y="4862869"/>
            <a:ext cx="1080120" cy="104411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-윤고딕330"/>
              <a:ea typeface="-윤고딕330"/>
            </a:endParaRPr>
          </a:p>
        </p:txBody>
      </p:sp>
      <p:pic>
        <p:nvPicPr>
          <p:cNvPr id="59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388063" y="5070181"/>
            <a:ext cx="623714" cy="623714"/>
          </a:xfrm>
          <a:prstGeom prst="rect">
            <a:avLst/>
          </a:prstGeom>
        </p:spPr>
      </p:pic>
      <p:pic>
        <p:nvPicPr>
          <p:cNvPr id="60" name="그림 5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199953" y="3134568"/>
            <a:ext cx="862837" cy="828092"/>
          </a:xfrm>
          <a:prstGeom prst="rect">
            <a:avLst/>
          </a:prstGeom>
        </p:spPr>
      </p:pic>
      <p:cxnSp>
        <p:nvCxnSpPr>
          <p:cNvPr id="62" name="직선 화살표 연결선 61"/>
          <p:cNvCxnSpPr>
            <a:stCxn id="60" idx="1"/>
          </p:cNvCxnSpPr>
          <p:nvPr/>
        </p:nvCxnSpPr>
        <p:spPr>
          <a:xfrm flipH="1" flipV="1">
            <a:off x="6031575" y="2699060"/>
            <a:ext cx="1168378" cy="849554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6917880" y="5467835"/>
            <a:ext cx="1280036" cy="875122"/>
          </a:xfrm>
          <a:prstGeom prst="rect">
            <a:avLst/>
          </a:prstGeom>
        </p:spPr>
        <p:txBody>
          <a:bodyPr vert="horz" wrap="square" lIns="91440" tIns="45720" rIns="91440" bIns="45720" anchor="t"/>
          <a:lstStyle/>
          <a:p>
            <a:pPr>
              <a:defRPr/>
            </a:pPr>
            <a:r>
              <a:rPr lang="ko-KR" altLang="en-US" sz="1700">
                <a:solidFill>
                  <a:schemeClr val="bg1"/>
                </a:solidFill>
                <a:latin typeface="한컴 윤고딕 250"/>
                <a:ea typeface="한컴 윤고딕 250"/>
              </a:rPr>
              <a:t>열기 </a:t>
            </a:r>
            <a:r>
              <a:rPr lang="en-US" altLang="ko-KR" sz="1700">
                <a:solidFill>
                  <a:schemeClr val="bg1"/>
                </a:solidFill>
                <a:latin typeface="한컴 윤고딕 250"/>
                <a:ea typeface="한컴 윤고딕 250"/>
              </a:rPr>
              <a:t>/</a:t>
            </a:r>
            <a:r>
              <a:rPr lang="ko-KR" altLang="en-US" sz="1700">
                <a:solidFill>
                  <a:schemeClr val="bg1"/>
                </a:solidFill>
                <a:latin typeface="한컴 윤고딕 250"/>
                <a:ea typeface="한컴 윤고딕 250"/>
              </a:rPr>
              <a:t> 닫기 메세지전송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4168995" y="5678367"/>
            <a:ext cx="1387292" cy="87512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700">
                <a:solidFill>
                  <a:schemeClr val="bg1"/>
                </a:solidFill>
                <a:latin typeface="한컴 윤고딕 250"/>
                <a:ea typeface="한컴 윤고딕 250"/>
              </a:rPr>
              <a:t>열기 </a:t>
            </a:r>
            <a:r>
              <a:rPr lang="en-US" altLang="ko-KR" sz="1700">
                <a:solidFill>
                  <a:schemeClr val="bg1"/>
                </a:solidFill>
                <a:latin typeface="한컴 윤고딕 250"/>
                <a:ea typeface="한컴 윤고딕 250"/>
              </a:rPr>
              <a:t>/</a:t>
            </a:r>
            <a:r>
              <a:rPr lang="ko-KR" altLang="en-US" sz="1700">
                <a:solidFill>
                  <a:schemeClr val="bg1"/>
                </a:solidFill>
                <a:latin typeface="한컴 윤고딕 250"/>
                <a:ea typeface="한컴 윤고딕 250"/>
              </a:rPr>
              <a:t> 닫기</a:t>
            </a:r>
          </a:p>
        </p:txBody>
      </p:sp>
      <p:pic>
        <p:nvPicPr>
          <p:cNvPr id="70" name="그래픽 4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944197" y="1784074"/>
            <a:ext cx="1078172" cy="1078172"/>
          </a:xfrm>
          <a:prstGeom prst="rect">
            <a:avLst/>
          </a:prstGeom>
        </p:spPr>
      </p:pic>
      <p:pic>
        <p:nvPicPr>
          <p:cNvPr id="71" name="그래픽 4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940162" y="4789854"/>
            <a:ext cx="1078172" cy="1078172"/>
          </a:xfrm>
          <a:prstGeom prst="rect">
            <a:avLst/>
          </a:prstGeom>
        </p:spPr>
      </p:pic>
      <p:sp>
        <p:nvSpPr>
          <p:cNvPr id="72" name="사각형: 둥근 모서리 18"/>
          <p:cNvSpPr/>
          <p:nvPr/>
        </p:nvSpPr>
        <p:spPr>
          <a:xfrm>
            <a:off x="5171662" y="1967706"/>
            <a:ext cx="1689974" cy="741046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latin typeface="-윤고딕330"/>
                <a:ea typeface="-윤고딕330"/>
              </a:rPr>
              <a:t>MQTT Broker</a:t>
            </a:r>
            <a:endParaRPr lang="ko-KR" altLang="en-US">
              <a:latin typeface="-윤고딕330"/>
              <a:ea typeface="-윤고딕330"/>
            </a:endParaRPr>
          </a:p>
        </p:txBody>
      </p:sp>
      <p:cxnSp>
        <p:nvCxnSpPr>
          <p:cNvPr id="73" name="직선 화살표 연결선 72"/>
          <p:cNvCxnSpPr/>
          <p:nvPr/>
        </p:nvCxnSpPr>
        <p:spPr>
          <a:xfrm>
            <a:off x="6814800" y="2322000"/>
            <a:ext cx="1396800" cy="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/>
          <p:cNvCxnSpPr>
            <a:stCxn id="72" idx="1"/>
            <a:endCxn id="53" idx="3"/>
          </p:cNvCxnSpPr>
          <p:nvPr/>
        </p:nvCxnSpPr>
        <p:spPr>
          <a:xfrm flipH="1">
            <a:off x="4275729" y="2338229"/>
            <a:ext cx="895933" cy="8307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사각형: 둥근 모서리 18"/>
          <p:cNvSpPr/>
          <p:nvPr/>
        </p:nvSpPr>
        <p:spPr>
          <a:xfrm>
            <a:off x="5171662" y="5005219"/>
            <a:ext cx="1689974" cy="741046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latin typeface="-윤고딕330"/>
                <a:ea typeface="-윤고딕330"/>
              </a:rPr>
              <a:t>MQTT Broker</a:t>
            </a:r>
            <a:endParaRPr lang="ko-KR" altLang="en-US">
              <a:latin typeface="-윤고딕330"/>
              <a:ea typeface="-윤고딕330"/>
            </a:endParaRPr>
          </a:p>
        </p:txBody>
      </p:sp>
      <p:cxnSp>
        <p:nvCxnSpPr>
          <p:cNvPr id="76" name="직선 화살표 연결선 75"/>
          <p:cNvCxnSpPr/>
          <p:nvPr/>
        </p:nvCxnSpPr>
        <p:spPr>
          <a:xfrm rot="10800000">
            <a:off x="6803936" y="5345849"/>
            <a:ext cx="1396800" cy="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/>
          <p:cNvCxnSpPr/>
          <p:nvPr/>
        </p:nvCxnSpPr>
        <p:spPr>
          <a:xfrm flipH="1">
            <a:off x="4265932" y="5338847"/>
            <a:ext cx="905730" cy="9185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1739863" y="1036320"/>
            <a:ext cx="3816424" cy="628484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2400" dirty="0">
                <a:solidFill>
                  <a:srgbClr val="FFFF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창문 제어 시나리오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7039264" y="1950068"/>
            <a:ext cx="1161472" cy="44699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700" b="1">
                <a:solidFill>
                  <a:schemeClr val="bg1"/>
                </a:solidFill>
                <a:latin typeface="한컴 윤고딕 250"/>
                <a:ea typeface="한컴 윤고딕 250"/>
              </a:rPr>
              <a:t>기상정보</a:t>
            </a:r>
          </a:p>
        </p:txBody>
      </p:sp>
      <p:sp>
        <p:nvSpPr>
          <p:cNvPr id="80" name="TextBox 79"/>
          <p:cNvSpPr txBox="1"/>
          <p:nvPr/>
        </p:nvSpPr>
        <p:spPr>
          <a:xfrm rot="18407412">
            <a:off x="5832299" y="3243202"/>
            <a:ext cx="1240244" cy="939396"/>
          </a:xfrm>
          <a:prstGeom prst="rect">
            <a:avLst/>
          </a:prstGeom>
        </p:spPr>
        <p:txBody>
          <a:bodyPr vert="eaVert" wrap="square"/>
          <a:lstStyle/>
          <a:p>
            <a:pPr>
              <a:defRPr/>
            </a:pPr>
            <a:r>
              <a:rPr lang="ko-KR" altLang="en-US" sz="1600">
                <a:solidFill>
                  <a:schemeClr val="bg1"/>
                </a:solidFill>
                <a:latin typeface="한컴 윤고딕 250"/>
                <a:ea typeface="한컴 윤고딕 250"/>
              </a:rPr>
              <a:t>기상정보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4188135" y="1948372"/>
            <a:ext cx="1183447" cy="44699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700" b="1">
                <a:solidFill>
                  <a:schemeClr val="bg1"/>
                </a:solidFill>
                <a:latin typeface="한컴 윤고딕 250"/>
                <a:ea typeface="한컴 윤고딕 250"/>
              </a:rPr>
              <a:t>자동닫기</a:t>
            </a: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267288" y="1784074"/>
            <a:ext cx="2708290" cy="4083952"/>
          </a:xfrm>
          <a:prstGeom prst="rect">
            <a:avLst/>
          </a:prstGeom>
        </p:spPr>
      </p:pic>
      <p:cxnSp>
        <p:nvCxnSpPr>
          <p:cNvPr id="83" name="직선 화살표 연결선 76"/>
          <p:cNvCxnSpPr/>
          <p:nvPr/>
        </p:nvCxnSpPr>
        <p:spPr>
          <a:xfrm rot="10800000" flipV="1">
            <a:off x="6803936" y="2519715"/>
            <a:ext cx="1393979" cy="9185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0"/>
          <p:cNvSpPr txBox="1"/>
          <p:nvPr/>
        </p:nvSpPr>
        <p:spPr>
          <a:xfrm>
            <a:off x="6966174" y="2638748"/>
            <a:ext cx="1183447" cy="44699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700" b="1">
                <a:solidFill>
                  <a:schemeClr val="bg1"/>
                </a:solidFill>
                <a:latin typeface="한컴 윤고딕 250"/>
                <a:ea typeface="한컴 윤고딕 250"/>
              </a:rPr>
              <a:t>자동설정</a:t>
            </a:r>
          </a:p>
        </p:txBody>
      </p:sp>
      <p:sp>
        <p:nvSpPr>
          <p:cNvPr id="8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763390" y="467738"/>
            <a:ext cx="4109724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시스템 수행 시나리오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19" name="사각형: 둥근 모서리 18"/>
          <p:cNvSpPr/>
          <p:nvPr/>
        </p:nvSpPr>
        <p:spPr>
          <a:xfrm>
            <a:off x="5078752" y="1772676"/>
            <a:ext cx="1689974" cy="741046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latin typeface="-윤고딕330"/>
                <a:ea typeface="-윤고딕330"/>
              </a:rPr>
              <a:t>MQTT Broker</a:t>
            </a:r>
            <a:endParaRPr lang="ko-KR" altLang="en-US">
              <a:latin typeface="-윤고딕330"/>
              <a:ea typeface="-윤고딕330"/>
            </a:endParaRPr>
          </a:p>
        </p:txBody>
      </p:sp>
      <p:pic>
        <p:nvPicPr>
          <p:cNvPr id="24" name="그래픽 2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875983" y="3164171"/>
            <a:ext cx="1153486" cy="1153486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046246" y="1680539"/>
            <a:ext cx="905220" cy="905220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3044969" y="2598457"/>
            <a:ext cx="110412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조도센서</a:t>
            </a:r>
            <a:endParaRPr lang="en-US" altLang="ko-KR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cxnSp>
        <p:nvCxnSpPr>
          <p:cNvPr id="35" name="직선 화살표 연결선 34"/>
          <p:cNvCxnSpPr>
            <a:stCxn id="45" idx="1"/>
            <a:endCxn id="19" idx="3"/>
          </p:cNvCxnSpPr>
          <p:nvPr/>
        </p:nvCxnSpPr>
        <p:spPr>
          <a:xfrm flipH="1">
            <a:off x="6768726" y="2143199"/>
            <a:ext cx="1187650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27" idx="3"/>
            <a:endCxn id="19" idx="1"/>
          </p:cNvCxnSpPr>
          <p:nvPr/>
        </p:nvCxnSpPr>
        <p:spPr>
          <a:xfrm>
            <a:off x="3951466" y="2133149"/>
            <a:ext cx="1127286" cy="10050"/>
          </a:xfrm>
          <a:prstGeom prst="straightConnector1">
            <a:avLst/>
          </a:prstGeom>
          <a:ln w="254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stCxn id="19" idx="2"/>
            <a:endCxn id="24" idx="0"/>
          </p:cNvCxnSpPr>
          <p:nvPr/>
        </p:nvCxnSpPr>
        <p:spPr>
          <a:xfrm>
            <a:off x="5923739" y="2513722"/>
            <a:ext cx="528987" cy="650449"/>
          </a:xfrm>
          <a:prstGeom prst="straightConnector1">
            <a:avLst/>
          </a:prstGeom>
          <a:ln w="254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763390" y="1055859"/>
            <a:ext cx="2823850" cy="4471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FFFF00"/>
                </a:solidFill>
                <a:latin typeface="-윤고딕330"/>
                <a:ea typeface="-윤고딕330"/>
              </a:rPr>
              <a:t>전등 제어 시나리오</a:t>
            </a:r>
          </a:p>
        </p:txBody>
      </p:sp>
      <p:pic>
        <p:nvPicPr>
          <p:cNvPr id="45" name="그래픽 4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956376" y="1604113"/>
            <a:ext cx="1078172" cy="1078172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6649617" y="3080775"/>
            <a:ext cx="1352084" cy="3653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켜짐</a:t>
            </a: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 / </a:t>
            </a: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꺼짐</a:t>
            </a:r>
            <a:endParaRPr lang="en-US" altLang="ko-KR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pic>
        <p:nvPicPr>
          <p:cNvPr id="58" name="그래픽 57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956376" y="4711125"/>
            <a:ext cx="1078172" cy="1078172"/>
          </a:xfrm>
          <a:prstGeom prst="rect">
            <a:avLst/>
          </a:prstGeom>
        </p:spPr>
      </p:pic>
      <p:cxnSp>
        <p:nvCxnSpPr>
          <p:cNvPr id="59" name="직선 화살표 연결선 58"/>
          <p:cNvCxnSpPr>
            <a:stCxn id="58" idx="1"/>
            <a:endCxn id="64" idx="3"/>
          </p:cNvCxnSpPr>
          <p:nvPr/>
        </p:nvCxnSpPr>
        <p:spPr>
          <a:xfrm flipH="1">
            <a:off x="6822469" y="5250211"/>
            <a:ext cx="1133907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사각형: 둥근 모서리 63"/>
          <p:cNvSpPr/>
          <p:nvPr/>
        </p:nvSpPr>
        <p:spPr>
          <a:xfrm>
            <a:off x="5132495" y="4879688"/>
            <a:ext cx="1689974" cy="741046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latin typeface="-윤고딕330"/>
                <a:ea typeface="-윤고딕330"/>
              </a:rPr>
              <a:t>MQTT Broker</a:t>
            </a:r>
            <a:endParaRPr lang="ko-KR" altLang="en-US">
              <a:latin typeface="-윤고딕330"/>
              <a:ea typeface="-윤고딕330"/>
            </a:endParaRPr>
          </a:p>
        </p:txBody>
      </p:sp>
      <p:cxnSp>
        <p:nvCxnSpPr>
          <p:cNvPr id="68" name="직선 화살표 연결선 67"/>
          <p:cNvCxnSpPr>
            <a:stCxn id="64" idx="1"/>
            <a:endCxn id="71" idx="3"/>
          </p:cNvCxnSpPr>
          <p:nvPr/>
        </p:nvCxnSpPr>
        <p:spPr>
          <a:xfrm flipH="1">
            <a:off x="4148662" y="5250211"/>
            <a:ext cx="983833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그래픽 7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995176" y="4673468"/>
            <a:ext cx="1153486" cy="1153486"/>
          </a:xfrm>
          <a:prstGeom prst="rect">
            <a:avLst/>
          </a:prstGeom>
        </p:spPr>
      </p:pic>
      <p:sp>
        <p:nvSpPr>
          <p:cNvPr id="76" name="TextBox 75"/>
          <p:cNvSpPr txBox="1"/>
          <p:nvPr/>
        </p:nvSpPr>
        <p:spPr>
          <a:xfrm>
            <a:off x="3909676" y="5426492"/>
            <a:ext cx="135383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켜짐 </a:t>
            </a: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/</a:t>
            </a: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 꺼짐</a:t>
            </a:r>
            <a:endParaRPr lang="en-US" altLang="ko-KR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768726" y="5426492"/>
            <a:ext cx="140943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켜짐 </a:t>
            </a: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/ </a:t>
            </a: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꺼짐</a:t>
            </a: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메시지 전송</a:t>
            </a:r>
            <a:endParaRPr lang="en-US" altLang="ko-KR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045905" y="2251156"/>
            <a:ext cx="950910" cy="36631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빛 감지</a:t>
            </a:r>
            <a:endParaRPr lang="en-US" altLang="ko-KR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822469" y="2216427"/>
            <a:ext cx="117923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자동 설정</a:t>
            </a:r>
            <a:endParaRPr lang="en-US" altLang="ko-KR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310210" y="1772676"/>
            <a:ext cx="2602261" cy="4085220"/>
          </a:xfrm>
          <a:prstGeom prst="rect">
            <a:avLst/>
          </a:prstGeom>
        </p:spPr>
      </p:pic>
      <p:sp>
        <p:nvSpPr>
          <p:cNvPr id="9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4109724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시스템 수행 시나리오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18" name="사각형: 둥근 모서리 17"/>
          <p:cNvSpPr/>
          <p:nvPr/>
        </p:nvSpPr>
        <p:spPr>
          <a:xfrm>
            <a:off x="5311940" y="2778826"/>
            <a:ext cx="1689974" cy="741046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latin typeface="-윤고딕330"/>
                <a:ea typeface="-윤고딕330"/>
              </a:rPr>
              <a:t>MQTT Broker</a:t>
            </a:r>
            <a:endParaRPr lang="ko-KR" altLang="en-US">
              <a:latin typeface="-윤고딕330"/>
              <a:ea typeface="-윤고딕33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51187" y="2829739"/>
            <a:ext cx="1178978" cy="3592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화재 감지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63390" y="1055859"/>
            <a:ext cx="2823850" cy="4471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FFFF00"/>
                </a:solidFill>
                <a:latin typeface="-윤고딕330"/>
                <a:ea typeface="-윤고딕330"/>
              </a:rPr>
              <a:t>화재 발생 시나리오</a:t>
            </a:r>
          </a:p>
        </p:txBody>
      </p:sp>
      <p:cxnSp>
        <p:nvCxnSpPr>
          <p:cNvPr id="24" name="직선 화살표 연결선 23"/>
          <p:cNvCxnSpPr>
            <a:endCxn id="43" idx="3"/>
          </p:cNvCxnSpPr>
          <p:nvPr/>
        </p:nvCxnSpPr>
        <p:spPr>
          <a:xfrm flipH="1" flipV="1">
            <a:off x="4683382" y="2308524"/>
            <a:ext cx="746075" cy="521215"/>
          </a:xfrm>
          <a:prstGeom prst="straightConnector1">
            <a:avLst/>
          </a:prstGeom>
          <a:ln w="25400">
            <a:solidFill>
              <a:schemeClr val="bg1"/>
            </a:solidFill>
            <a:head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 flipV="1">
            <a:off x="7001914" y="2316129"/>
            <a:ext cx="921031" cy="491342"/>
          </a:xfrm>
          <a:prstGeom prst="straightConnector1">
            <a:avLst/>
          </a:prstGeom>
          <a:ln w="254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endCxn id="18" idx="2"/>
          </p:cNvCxnSpPr>
          <p:nvPr/>
        </p:nvCxnSpPr>
        <p:spPr>
          <a:xfrm flipH="1" flipV="1">
            <a:off x="6156927" y="3519872"/>
            <a:ext cx="13797" cy="1124612"/>
          </a:xfrm>
          <a:prstGeom prst="straightConnector1">
            <a:avLst/>
          </a:prstGeom>
          <a:ln w="25400">
            <a:solidFill>
              <a:schemeClr val="bg1"/>
            </a:solidFill>
            <a:head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400900" y="2604318"/>
            <a:ext cx="1182959" cy="3655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화재 발생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95196" y="4028801"/>
            <a:ext cx="1182869" cy="63654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잠금 해제</a:t>
            </a: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-윤고딕330"/>
                <a:ea typeface="-윤고딕330"/>
              </a:rPr>
              <a:t>부저 작동</a:t>
            </a: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flipH="1">
            <a:off x="3491117" y="2625518"/>
            <a:ext cx="610635" cy="610635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312310" y="3988486"/>
            <a:ext cx="610635" cy="610635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922945" y="3988486"/>
            <a:ext cx="610634" cy="610634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444990" y="2563835"/>
            <a:ext cx="610634" cy="610634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7992380" y="1522479"/>
            <a:ext cx="905220" cy="905220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3778162" y="1855914"/>
            <a:ext cx="905220" cy="905220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5554021" y="4705781"/>
            <a:ext cx="1061453" cy="106145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313474" y="1736812"/>
            <a:ext cx="2854054" cy="4094908"/>
          </a:xfrm>
          <a:prstGeom prst="rect">
            <a:avLst/>
          </a:prstGeom>
        </p:spPr>
      </p:pic>
      <p:sp>
        <p:nvSpPr>
          <p:cNvPr id="4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2757175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시스템 구성도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572000" y="586715"/>
            <a:ext cx="1024890" cy="44960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400">
                <a:solidFill>
                  <a:srgbClr val="FFFF00"/>
                </a:solidFill>
                <a:latin typeface="-윤고딕330"/>
                <a:ea typeface="-윤고딕330"/>
              </a:rPr>
              <a:t>MQTT</a:t>
            </a:r>
            <a:endParaRPr lang="ko-KR" altLang="en-US" sz="2400">
              <a:solidFill>
                <a:srgbClr val="FFFF00"/>
              </a:solidFill>
              <a:latin typeface="-윤고딕330"/>
              <a:ea typeface="-윤고딕330"/>
            </a:endParaRPr>
          </a:p>
        </p:txBody>
      </p:sp>
      <p:sp>
        <p:nvSpPr>
          <p:cNvPr id="24" name="사각형: 둥근 모서리 23"/>
          <p:cNvSpPr/>
          <p:nvPr/>
        </p:nvSpPr>
        <p:spPr>
          <a:xfrm>
            <a:off x="1599486" y="1700808"/>
            <a:ext cx="1512168" cy="720080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Publisher</a:t>
            </a:r>
            <a:endParaRPr lang="ko-KR" altLang="en-US"/>
          </a:p>
        </p:txBody>
      </p:sp>
      <p:sp>
        <p:nvSpPr>
          <p:cNvPr id="27" name="사각형: 둥근 모서리 26"/>
          <p:cNvSpPr/>
          <p:nvPr/>
        </p:nvSpPr>
        <p:spPr>
          <a:xfrm>
            <a:off x="3815916" y="1700808"/>
            <a:ext cx="1512168" cy="720080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Broker</a:t>
            </a:r>
            <a:endParaRPr lang="ko-KR" altLang="en-US"/>
          </a:p>
        </p:txBody>
      </p:sp>
      <p:sp>
        <p:nvSpPr>
          <p:cNvPr id="28" name="사각형: 둥근 모서리 27"/>
          <p:cNvSpPr/>
          <p:nvPr/>
        </p:nvSpPr>
        <p:spPr>
          <a:xfrm>
            <a:off x="6032346" y="1700808"/>
            <a:ext cx="1512168" cy="720080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Subscriber</a:t>
            </a:r>
            <a:endParaRPr lang="ko-KR" altLang="en-US"/>
          </a:p>
        </p:txBody>
      </p:sp>
      <p:cxnSp>
        <p:nvCxnSpPr>
          <p:cNvPr id="30" name="직선 화살표 연결선 29"/>
          <p:cNvCxnSpPr>
            <a:stCxn id="24" idx="2"/>
          </p:cNvCxnSpPr>
          <p:nvPr/>
        </p:nvCxnSpPr>
        <p:spPr>
          <a:xfrm>
            <a:off x="2355570" y="2420888"/>
            <a:ext cx="0" cy="3288357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stCxn id="28" idx="2"/>
          </p:cNvCxnSpPr>
          <p:nvPr/>
        </p:nvCxnSpPr>
        <p:spPr>
          <a:xfrm>
            <a:off x="6788430" y="2420888"/>
            <a:ext cx="0" cy="3288356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27" idx="2"/>
          </p:cNvCxnSpPr>
          <p:nvPr/>
        </p:nvCxnSpPr>
        <p:spPr>
          <a:xfrm>
            <a:off x="4572000" y="2420888"/>
            <a:ext cx="0" cy="3288357"/>
          </a:xfrm>
          <a:prstGeom prst="straightConnector1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>
            <a:off x="2355570" y="3846329"/>
            <a:ext cx="2140230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502997" y="3476997"/>
            <a:ext cx="1931843" cy="35967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Pub(topic, data)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095631" y="2600224"/>
            <a:ext cx="130135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Sub(topic)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cxnSp>
        <p:nvCxnSpPr>
          <p:cNvPr id="45" name="직선 화살표 연결선 44"/>
          <p:cNvCxnSpPr/>
          <p:nvPr/>
        </p:nvCxnSpPr>
        <p:spPr>
          <a:xfrm>
            <a:off x="4648200" y="2972941"/>
            <a:ext cx="2140230" cy="0"/>
          </a:xfrm>
          <a:prstGeom prst="straightConnector1">
            <a:avLst/>
          </a:prstGeom>
          <a:ln w="25400">
            <a:solidFill>
              <a:schemeClr val="bg1"/>
            </a:solidFill>
            <a:head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4757527" y="4153040"/>
            <a:ext cx="193473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  <a:latin typeface="-윤고딕330"/>
                <a:ea typeface="-윤고딕330"/>
              </a:rPr>
              <a:t>Pub(topic, data)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cxnSp>
        <p:nvCxnSpPr>
          <p:cNvPr id="49" name="직선 화살표 연결선 48"/>
          <p:cNvCxnSpPr/>
          <p:nvPr/>
        </p:nvCxnSpPr>
        <p:spPr>
          <a:xfrm>
            <a:off x="4577927" y="4525758"/>
            <a:ext cx="2140230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2757175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시스템 구성도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572000" y="590848"/>
            <a:ext cx="3006090" cy="44547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FFFF00"/>
                </a:solidFill>
                <a:latin typeface="-윤고딕330"/>
                <a:ea typeface="-윤고딕330"/>
              </a:rPr>
              <a:t>전체 시스템 구성도</a:t>
            </a:r>
            <a:r>
              <a:rPr lang="en-US" altLang="ko-KR" sz="2400">
                <a:solidFill>
                  <a:srgbClr val="FFFF00"/>
                </a:solidFill>
                <a:latin typeface="-윤고딕330"/>
                <a:ea typeface="-윤고딕330"/>
              </a:rPr>
              <a:t>1</a:t>
            </a:r>
          </a:p>
        </p:txBody>
      </p:sp>
      <p:pic>
        <p:nvPicPr>
          <p:cNvPr id="60" name="그림 5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42686" y="1551914"/>
            <a:ext cx="544938" cy="544938"/>
          </a:xfrm>
          <a:prstGeom prst="rect">
            <a:avLst/>
          </a:prstGeom>
        </p:spPr>
      </p:pic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2686" y="2668038"/>
            <a:ext cx="544938" cy="544938"/>
          </a:xfrm>
          <a:prstGeom prst="rect">
            <a:avLst/>
          </a:prstGeom>
        </p:spPr>
      </p:pic>
      <p:pic>
        <p:nvPicPr>
          <p:cNvPr id="65" name="그림 6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763390" y="1888496"/>
            <a:ext cx="877406" cy="599521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943708" y="4147900"/>
            <a:ext cx="877406" cy="599521"/>
          </a:xfrm>
          <a:prstGeom prst="rect">
            <a:avLst/>
          </a:prstGeom>
        </p:spPr>
      </p:pic>
      <p:pic>
        <p:nvPicPr>
          <p:cNvPr id="67" name="그림 66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34603" y="4067110"/>
            <a:ext cx="761103" cy="761103"/>
          </a:xfrm>
          <a:prstGeom prst="rect">
            <a:avLst/>
          </a:prstGeom>
        </p:spPr>
      </p:pic>
      <p:pic>
        <p:nvPicPr>
          <p:cNvPr id="68" name="그림 67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894731" y="5380990"/>
            <a:ext cx="975360" cy="975360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534603" y="2096852"/>
            <a:ext cx="869044" cy="299761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온도센서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483142" y="3212976"/>
            <a:ext cx="1625128" cy="432048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300" b="1" dirty="0">
                <a:solidFill>
                  <a:schemeClr val="bg1"/>
                </a:solidFill>
                <a:latin typeface="한컴 윤고딕 250"/>
                <a:ea typeface="한컴 윤고딕 250"/>
              </a:rPr>
              <a:t>화재감지센서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34603" y="4941168"/>
            <a:ext cx="1228786" cy="43982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300" b="1" dirty="0">
                <a:solidFill>
                  <a:schemeClr val="bg1"/>
                </a:solidFill>
                <a:latin typeface="한컴 윤고딕 250"/>
                <a:ea typeface="한컴 윤고딕 250"/>
              </a:rPr>
              <a:t>조도센서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058544" y="6356350"/>
            <a:ext cx="1525140" cy="36512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RSS</a:t>
            </a:r>
          </a:p>
        </p:txBody>
      </p:sp>
      <p:cxnSp>
        <p:nvCxnSpPr>
          <p:cNvPr id="73" name="직선 연결선 72"/>
          <p:cNvCxnSpPr>
            <a:stCxn id="60" idx="3"/>
          </p:cNvCxnSpPr>
          <p:nvPr/>
        </p:nvCxnSpPr>
        <p:spPr>
          <a:xfrm>
            <a:off x="1187624" y="1824383"/>
            <a:ext cx="216024" cy="0"/>
          </a:xfrm>
          <a:prstGeom prst="line">
            <a:avLst/>
          </a:prstGeom>
          <a:ln w="38100" algn="ctr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/>
          <p:cNvCxnSpPr>
            <a:stCxn id="64" idx="3"/>
          </p:cNvCxnSpPr>
          <p:nvPr/>
        </p:nvCxnSpPr>
        <p:spPr>
          <a:xfrm>
            <a:off x="1187624" y="2940507"/>
            <a:ext cx="216024" cy="0"/>
          </a:xfrm>
          <a:prstGeom prst="line">
            <a:avLst/>
          </a:prstGeom>
          <a:ln w="38100" algn="ctr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/>
          <p:cNvCxnSpPr/>
          <p:nvPr/>
        </p:nvCxnSpPr>
        <p:spPr>
          <a:xfrm rot="16200000" flipH="1">
            <a:off x="845586" y="2382445"/>
            <a:ext cx="1116124" cy="0"/>
          </a:xfrm>
          <a:prstGeom prst="line">
            <a:avLst/>
          </a:prstGeom>
          <a:ln w="38100" algn="ctr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/>
          <p:cNvCxnSpPr>
            <a:stCxn id="69" idx="3"/>
          </p:cNvCxnSpPr>
          <p:nvPr/>
        </p:nvCxnSpPr>
        <p:spPr>
          <a:xfrm>
            <a:off x="1403648" y="2246732"/>
            <a:ext cx="359742" cy="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/>
          <p:cNvCxnSpPr>
            <a:stCxn id="67" idx="3"/>
            <a:endCxn id="66" idx="1"/>
          </p:cNvCxnSpPr>
          <p:nvPr/>
        </p:nvCxnSpPr>
        <p:spPr>
          <a:xfrm>
            <a:off x="1295706" y="4447661"/>
            <a:ext cx="648001" cy="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1866562" y="2575589"/>
            <a:ext cx="1548470" cy="364918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300">
                <a:solidFill>
                  <a:schemeClr val="bg1"/>
                </a:solidFill>
                <a:latin typeface="한컴 윤고딕 250"/>
                <a:ea typeface="한컴 윤고딕 250"/>
              </a:rPr>
              <a:t>아두이노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2046880" y="4828213"/>
            <a:ext cx="1548470" cy="364918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300">
                <a:solidFill>
                  <a:schemeClr val="bg1"/>
                </a:solidFill>
                <a:latin typeface="한컴 윤고딕 250"/>
                <a:ea typeface="한컴 윤고딕 250"/>
              </a:rPr>
              <a:t>아두이노</a:t>
            </a:r>
          </a:p>
        </p:txBody>
      </p:sp>
      <p:cxnSp>
        <p:nvCxnSpPr>
          <p:cNvPr id="80" name="직선 화살표 연결선 79"/>
          <p:cNvCxnSpPr>
            <a:stCxn id="65" idx="3"/>
          </p:cNvCxnSpPr>
          <p:nvPr/>
        </p:nvCxnSpPr>
        <p:spPr>
          <a:xfrm rot="16200000" flipH="1">
            <a:off x="2526976" y="2302078"/>
            <a:ext cx="1420763" cy="1193121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/>
          <p:cNvCxnSpPr>
            <a:stCxn id="66" idx="3"/>
          </p:cNvCxnSpPr>
          <p:nvPr/>
        </p:nvCxnSpPr>
        <p:spPr>
          <a:xfrm flipV="1">
            <a:off x="2821115" y="3609020"/>
            <a:ext cx="1012803" cy="838642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/>
          <p:cNvCxnSpPr>
            <a:stCxn id="68" idx="3"/>
          </p:cNvCxnSpPr>
          <p:nvPr/>
        </p:nvCxnSpPr>
        <p:spPr>
          <a:xfrm rot="5400000" flipH="1" flipV="1">
            <a:off x="2222180" y="4256931"/>
            <a:ext cx="2259649" cy="963826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/>
          <p:cNvSpPr/>
          <p:nvPr/>
        </p:nvSpPr>
        <p:spPr>
          <a:xfrm>
            <a:off x="179512" y="1036320"/>
            <a:ext cx="3654406" cy="5821680"/>
          </a:xfrm>
          <a:prstGeom prst="rect">
            <a:avLst/>
          </a:prstGeom>
          <a:noFill/>
          <a:ln w="38100" algn="ctr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id="84" name="TextBox 83"/>
          <p:cNvSpPr txBox="1"/>
          <p:nvPr/>
        </p:nvSpPr>
        <p:spPr>
          <a:xfrm>
            <a:off x="1763390" y="1157882"/>
            <a:ext cx="2430270" cy="788063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2200" b="1">
                <a:solidFill>
                  <a:schemeClr val="bg1"/>
                </a:solidFill>
                <a:latin typeface="한컴 윤고딕 250"/>
                <a:ea typeface="한컴 윤고딕 250"/>
              </a:rPr>
              <a:t>Publisher</a:t>
            </a:r>
          </a:p>
        </p:txBody>
      </p:sp>
      <p:pic>
        <p:nvPicPr>
          <p:cNvPr id="87" name="그림 86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5794051" y="5137061"/>
            <a:ext cx="1298229" cy="731608"/>
          </a:xfrm>
          <a:prstGeom prst="rect">
            <a:avLst/>
          </a:prstGeom>
        </p:spPr>
      </p:pic>
      <p:cxnSp>
        <p:nvCxnSpPr>
          <p:cNvPr id="91" name="직선 화살표 연결선 90"/>
          <p:cNvCxnSpPr>
            <a:endCxn id="87" idx="0"/>
          </p:cNvCxnSpPr>
          <p:nvPr/>
        </p:nvCxnSpPr>
        <p:spPr>
          <a:xfrm rot="16200000" flipH="1">
            <a:off x="5151814" y="3845709"/>
            <a:ext cx="1449620" cy="1133083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/>
          <p:cNvCxnSpPr>
            <a:stCxn id="87" idx="3"/>
          </p:cNvCxnSpPr>
          <p:nvPr/>
        </p:nvCxnSpPr>
        <p:spPr>
          <a:xfrm>
            <a:off x="7092280" y="5502865"/>
            <a:ext cx="527720" cy="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3734907" y="4067110"/>
            <a:ext cx="1674186" cy="562338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en-US" altLang="ko-KR" b="1">
                <a:solidFill>
                  <a:schemeClr val="bg1"/>
                </a:solidFill>
                <a:latin typeface="한컴 윤고딕 250"/>
                <a:ea typeface="한컴 윤고딕 250"/>
              </a:rPr>
              <a:t>Mosquitto</a:t>
            </a:r>
          </a:p>
        </p:txBody>
      </p:sp>
      <p:cxnSp>
        <p:nvCxnSpPr>
          <p:cNvPr id="98" name="직선 화살표 연결선 97"/>
          <p:cNvCxnSpPr/>
          <p:nvPr/>
        </p:nvCxnSpPr>
        <p:spPr>
          <a:xfrm rot="5400000" flipH="1" flipV="1">
            <a:off x="4797163" y="2529559"/>
            <a:ext cx="1592379" cy="566542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/>
          <p:cNvCxnSpPr/>
          <p:nvPr/>
        </p:nvCxnSpPr>
        <p:spPr>
          <a:xfrm flipV="1">
            <a:off x="5310082" y="3578780"/>
            <a:ext cx="1011689" cy="3024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0" name="그림 99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7662665" y="1735662"/>
            <a:ext cx="713631" cy="604994"/>
          </a:xfrm>
          <a:prstGeom prst="rect">
            <a:avLst/>
          </a:prstGeom>
        </p:spPr>
      </p:pic>
      <p:pic>
        <p:nvPicPr>
          <p:cNvPr id="102" name="그래픽 44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4176242" y="1225126"/>
            <a:ext cx="791515" cy="791515"/>
          </a:xfrm>
          <a:prstGeom prst="rect">
            <a:avLst/>
          </a:prstGeom>
        </p:spPr>
      </p:pic>
      <p:cxnSp>
        <p:nvCxnSpPr>
          <p:cNvPr id="103" name="직선 화살표 연결선 102"/>
          <p:cNvCxnSpPr>
            <a:stCxn id="116" idx="3"/>
            <a:endCxn id="100" idx="1"/>
          </p:cNvCxnSpPr>
          <p:nvPr/>
        </p:nvCxnSpPr>
        <p:spPr>
          <a:xfrm flipV="1">
            <a:off x="6760473" y="2038159"/>
            <a:ext cx="902192" cy="2736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" name="그림 103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7976816" y="3279019"/>
            <a:ext cx="597020" cy="597020"/>
          </a:xfrm>
          <a:prstGeom prst="rect">
            <a:avLst/>
          </a:prstGeom>
        </p:spPr>
      </p:pic>
      <p:cxnSp>
        <p:nvCxnSpPr>
          <p:cNvPr id="105" name="직선 화살표 연결선 104"/>
          <p:cNvCxnSpPr>
            <a:stCxn id="115" idx="3"/>
            <a:endCxn id="104" idx="1"/>
          </p:cNvCxnSpPr>
          <p:nvPr/>
        </p:nvCxnSpPr>
        <p:spPr>
          <a:xfrm flipV="1">
            <a:off x="7199177" y="3577529"/>
            <a:ext cx="777639" cy="125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5876624" y="5945730"/>
            <a:ext cx="1980658" cy="410620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300">
                <a:solidFill>
                  <a:schemeClr val="bg1"/>
                </a:solidFill>
                <a:latin typeface="한컴 윤고딕 250"/>
                <a:ea typeface="한컴 윤고딕 250"/>
              </a:rPr>
              <a:t>라즈베리파이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7465126" y="2368515"/>
            <a:ext cx="1108710" cy="32481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DC</a:t>
            </a:r>
            <a:r>
              <a:rPr lang="ko-KR" altLang="en-US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모터제어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8019481" y="3944584"/>
            <a:ext cx="963190" cy="383910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점등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7356140" y="5945730"/>
            <a:ext cx="1459049" cy="410620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PUSH</a:t>
            </a:r>
            <a:r>
              <a:rPr lang="ko-KR" altLang="en-US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알람</a:t>
            </a:r>
          </a:p>
        </p:txBody>
      </p:sp>
      <p:sp>
        <p:nvSpPr>
          <p:cNvPr id="112" name="직사각형 111"/>
          <p:cNvSpPr/>
          <p:nvPr/>
        </p:nvSpPr>
        <p:spPr>
          <a:xfrm>
            <a:off x="5310082" y="1036320"/>
            <a:ext cx="3672589" cy="5821680"/>
          </a:xfrm>
          <a:prstGeom prst="rect">
            <a:avLst/>
          </a:prstGeom>
          <a:noFill/>
          <a:ln w="38100" algn="ctr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id="113" name="TextBox 112"/>
          <p:cNvSpPr txBox="1"/>
          <p:nvPr/>
        </p:nvSpPr>
        <p:spPr>
          <a:xfrm>
            <a:off x="5585505" y="1157882"/>
            <a:ext cx="3178696" cy="492954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2200" b="1">
                <a:solidFill>
                  <a:schemeClr val="bg1"/>
                </a:solidFill>
                <a:latin typeface="한컴 윤고딕 250"/>
                <a:ea typeface="한컴 윤고딕 250"/>
              </a:rPr>
              <a:t>Subscriber</a:t>
            </a:r>
          </a:p>
        </p:txBody>
      </p:sp>
      <p:pic>
        <p:nvPicPr>
          <p:cNvPr id="114" name="그림 113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3833918" y="3310510"/>
            <a:ext cx="1476164" cy="731608"/>
          </a:xfrm>
          <a:prstGeom prst="rect">
            <a:avLst/>
          </a:prstGeom>
        </p:spPr>
      </p:pic>
      <p:pic>
        <p:nvPicPr>
          <p:cNvPr id="115" name="그림 11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321771" y="3279019"/>
            <a:ext cx="877406" cy="599521"/>
          </a:xfrm>
          <a:prstGeom prst="rect">
            <a:avLst/>
          </a:prstGeom>
        </p:spPr>
      </p:pic>
      <p:pic>
        <p:nvPicPr>
          <p:cNvPr id="116" name="그림 11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883067" y="1741135"/>
            <a:ext cx="877406" cy="599521"/>
          </a:xfrm>
          <a:prstGeom prst="rect">
            <a:avLst/>
          </a:prstGeom>
        </p:spPr>
      </p:pic>
      <p:sp>
        <p:nvSpPr>
          <p:cNvPr id="117" name="TextBox 116"/>
          <p:cNvSpPr txBox="1"/>
          <p:nvPr/>
        </p:nvSpPr>
        <p:spPr>
          <a:xfrm>
            <a:off x="5986239" y="3907530"/>
            <a:ext cx="1548470" cy="364918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 sz="1300">
                <a:solidFill>
                  <a:schemeClr val="bg1"/>
                </a:solidFill>
                <a:latin typeface="한컴 윤고딕 250"/>
                <a:ea typeface="한컴 윤고딕 250"/>
              </a:rPr>
              <a:t>아두이노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5593353" y="2447912"/>
            <a:ext cx="1548470" cy="364918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 sz="1300">
                <a:solidFill>
                  <a:schemeClr val="bg1"/>
                </a:solidFill>
                <a:latin typeface="한컴 윤고딕 250"/>
                <a:ea typeface="한컴 윤고딕 250"/>
              </a:rPr>
              <a:t>아두이노</a:t>
            </a:r>
          </a:p>
        </p:txBody>
      </p:sp>
      <p:cxnSp>
        <p:nvCxnSpPr>
          <p:cNvPr id="120" name="직선 화살표 연결선 119"/>
          <p:cNvCxnSpPr>
            <a:endCxn id="114" idx="0"/>
          </p:cNvCxnSpPr>
          <p:nvPr/>
        </p:nvCxnSpPr>
        <p:spPr>
          <a:xfrm rot="16200000" flipH="1">
            <a:off x="4101003" y="2839512"/>
            <a:ext cx="941994" cy="0"/>
          </a:xfrm>
          <a:prstGeom prst="straightConnector1">
            <a:avLst/>
          </a:prstGeom>
          <a:ln w="38100" algn="ctr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그래픽 44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7483811" y="5077154"/>
            <a:ext cx="791515" cy="791515"/>
          </a:xfrm>
          <a:prstGeom prst="rect">
            <a:avLst/>
          </a:prstGeom>
        </p:spPr>
      </p:pic>
      <p:sp>
        <p:nvSpPr>
          <p:cNvPr id="122" name="TextBox 121"/>
          <p:cNvSpPr txBox="1"/>
          <p:nvPr/>
        </p:nvSpPr>
        <p:spPr>
          <a:xfrm>
            <a:off x="4176243" y="2096852"/>
            <a:ext cx="791515" cy="271663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en-US" altLang="ko-KR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App</a:t>
            </a:r>
          </a:p>
        </p:txBody>
      </p:sp>
      <p:pic>
        <p:nvPicPr>
          <p:cNvPr id="123" name="그림 122"/>
          <p:cNvPicPr>
            <a:picLocks noChangeAspect="1"/>
          </p:cNvPicPr>
          <p:nvPr/>
        </p:nvPicPr>
        <p:blipFill rotWithShape="1">
          <a:blip r:embed="rId11"/>
          <a:stretch>
            <a:fillRect/>
          </a:stretch>
        </p:blipFill>
        <p:spPr>
          <a:xfrm>
            <a:off x="4192332" y="5380990"/>
            <a:ext cx="759336" cy="759336"/>
          </a:xfrm>
          <a:prstGeom prst="rect">
            <a:avLst/>
          </a:prstGeom>
        </p:spPr>
      </p:pic>
      <p:sp>
        <p:nvSpPr>
          <p:cNvPr id="124" name="TextBox 123"/>
          <p:cNvSpPr txBox="1"/>
          <p:nvPr/>
        </p:nvSpPr>
        <p:spPr>
          <a:xfrm>
            <a:off x="4184287" y="6173788"/>
            <a:ext cx="775425" cy="365125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en-US" altLang="ko-KR" sz="1300" dirty="0">
                <a:solidFill>
                  <a:schemeClr val="bg1"/>
                </a:solidFill>
                <a:latin typeface="한컴 윤고딕 250"/>
                <a:ea typeface="한컴 윤고딕 250"/>
              </a:rPr>
              <a:t>DB &amp;</a:t>
            </a:r>
          </a:p>
          <a:p>
            <a:pPr algn="ctr">
              <a:defRPr/>
            </a:pPr>
            <a:r>
              <a:rPr lang="en-US" altLang="ko-KR" sz="1300" dirty="0">
                <a:solidFill>
                  <a:schemeClr val="bg1"/>
                </a:solidFill>
                <a:latin typeface="한컴 윤고딕 250"/>
                <a:ea typeface="한컴 윤고딕 250"/>
              </a:rPr>
              <a:t>SERVER</a:t>
            </a:r>
          </a:p>
        </p:txBody>
      </p:sp>
      <p:cxnSp>
        <p:nvCxnSpPr>
          <p:cNvPr id="125" name="직선 화살표 연결선 124"/>
          <p:cNvCxnSpPr>
            <a:stCxn id="94" idx="2"/>
            <a:endCxn id="123" idx="0"/>
          </p:cNvCxnSpPr>
          <p:nvPr/>
        </p:nvCxnSpPr>
        <p:spPr>
          <a:xfrm rot="16200000" flipH="1">
            <a:off x="4196229" y="5005219"/>
            <a:ext cx="751542" cy="0"/>
          </a:xfrm>
          <a:prstGeom prst="straightConnector1">
            <a:avLst/>
          </a:prstGeom>
          <a:ln w="38100" algn="ctr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/>
          <p:cNvSpPr/>
          <p:nvPr/>
        </p:nvSpPr>
        <p:spPr>
          <a:xfrm>
            <a:off x="3834000" y="2898000"/>
            <a:ext cx="1476000" cy="3960000"/>
          </a:xfrm>
          <a:prstGeom prst="rect">
            <a:avLst/>
          </a:prstGeom>
          <a:noFill/>
          <a:ln w="38100" algn="ctr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id="127" name="TextBox 126"/>
          <p:cNvSpPr txBox="1"/>
          <p:nvPr/>
        </p:nvSpPr>
        <p:spPr>
          <a:xfrm>
            <a:off x="3841376" y="6453347"/>
            <a:ext cx="1338236" cy="490219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en-US" altLang="ko-KR" sz="1300" b="1" dirty="0" err="1">
                <a:solidFill>
                  <a:srgbClr val="0000FF"/>
                </a:solidFill>
                <a:latin typeface="한컴 윤고딕 250"/>
                <a:ea typeface="한컴 윤고딕 250"/>
              </a:rPr>
              <a:t>iot</a:t>
            </a:r>
            <a:r>
              <a:rPr lang="en-US" altLang="ko-KR" sz="1300" b="1" dirty="0">
                <a:solidFill>
                  <a:srgbClr val="0000FF"/>
                </a:solidFill>
                <a:latin typeface="한컴 윤고딕 250"/>
                <a:ea typeface="한컴 윤고딕 250"/>
              </a:rPr>
              <a:t> open platform</a:t>
            </a:r>
          </a:p>
        </p:txBody>
      </p:sp>
      <p:sp>
        <p:nvSpPr>
          <p:cNvPr id="12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1E657AF-5A35-46DB-96A2-7CD0B617685E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34" y="5380990"/>
            <a:ext cx="714182" cy="714182"/>
          </a:xfrm>
          <a:prstGeom prst="rect">
            <a:avLst/>
          </a:prstGeom>
        </p:spPr>
      </p:pic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819CEB82-718F-4752-A377-A4565D82CB60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1326216" y="4796578"/>
            <a:ext cx="617492" cy="941503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AA8972C2-2DA8-477A-AE18-62F2D2CE308D}"/>
              </a:ext>
            </a:extLst>
          </p:cNvPr>
          <p:cNvSpPr txBox="1"/>
          <p:nvPr/>
        </p:nvSpPr>
        <p:spPr>
          <a:xfrm>
            <a:off x="523206" y="6195961"/>
            <a:ext cx="1228786" cy="43982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sz="1300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습도센서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2757175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 dirty="0">
                <a:solidFill>
                  <a:schemeClr val="bg1"/>
                </a:solidFill>
                <a:latin typeface="-윤고딕330"/>
                <a:ea typeface="-윤고딕330"/>
              </a:rPr>
              <a:t>시스템 구성도</a:t>
            </a:r>
            <a:endParaRPr lang="ko-KR" altLang="en-US" dirty="0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572000" y="586715"/>
            <a:ext cx="3006090" cy="44960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FFFF00"/>
                </a:solidFill>
                <a:latin typeface="-윤고딕330"/>
                <a:ea typeface="-윤고딕330"/>
              </a:rPr>
              <a:t>전체 시스템 구성도</a:t>
            </a:r>
            <a:r>
              <a:rPr lang="en-US" altLang="ko-KR" sz="2400">
                <a:solidFill>
                  <a:srgbClr val="FFFF00"/>
                </a:solidFill>
                <a:latin typeface="-윤고딕330"/>
                <a:ea typeface="-윤고딕330"/>
              </a:rPr>
              <a:t>2</a:t>
            </a:r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55576" y="1772816"/>
            <a:ext cx="1263392" cy="1263392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19572" y="4077072"/>
            <a:ext cx="1335400" cy="1335400"/>
          </a:xfrm>
          <a:prstGeom prst="rect">
            <a:avLst/>
          </a:prstGeom>
        </p:spPr>
      </p:pic>
      <p:sp>
        <p:nvSpPr>
          <p:cNvPr id="52" name="사각형: 둥근 모서리 2"/>
          <p:cNvSpPr/>
          <p:nvPr/>
        </p:nvSpPr>
        <p:spPr>
          <a:xfrm>
            <a:off x="3782483" y="3036208"/>
            <a:ext cx="1476164" cy="1152128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MQTT Broker</a:t>
            </a:r>
            <a:endParaRPr lang="ko-KR" altLang="en-US"/>
          </a:p>
        </p:txBody>
      </p:sp>
      <p:pic>
        <p:nvPicPr>
          <p:cNvPr id="55" name="그림 5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973168" y="2102014"/>
            <a:ext cx="713631" cy="604994"/>
          </a:xfrm>
          <a:prstGeom prst="rect">
            <a:avLst/>
          </a:prstGeom>
        </p:spPr>
      </p:pic>
      <p:pic>
        <p:nvPicPr>
          <p:cNvPr id="56" name="그림 5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031474" y="4600890"/>
            <a:ext cx="597020" cy="597020"/>
          </a:xfrm>
          <a:prstGeom prst="rect">
            <a:avLst/>
          </a:prstGeom>
        </p:spPr>
      </p:pic>
      <p:cxnSp>
        <p:nvCxnSpPr>
          <p:cNvPr id="57" name="직선 연결선 56"/>
          <p:cNvCxnSpPr>
            <a:stCxn id="50" idx="3"/>
          </p:cNvCxnSpPr>
          <p:nvPr/>
        </p:nvCxnSpPr>
        <p:spPr>
          <a:xfrm>
            <a:off x="2018968" y="2404512"/>
            <a:ext cx="644820" cy="0"/>
          </a:xfrm>
          <a:prstGeom prst="line">
            <a:avLst/>
          </a:prstGeom>
          <a:ln w="38100" algn="ctr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>
            <a:off x="2054972" y="4744772"/>
            <a:ext cx="608816" cy="0"/>
          </a:xfrm>
          <a:prstGeom prst="line">
            <a:avLst/>
          </a:prstGeom>
          <a:ln w="38100" algn="ctr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 rot="16200000" flipH="1">
            <a:off x="1493658" y="3574642"/>
            <a:ext cx="2340260" cy="0"/>
          </a:xfrm>
          <a:prstGeom prst="line">
            <a:avLst/>
          </a:prstGeom>
          <a:ln w="38100" algn="ctr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>
            <a:endCxn id="52" idx="1"/>
          </p:cNvCxnSpPr>
          <p:nvPr/>
        </p:nvCxnSpPr>
        <p:spPr>
          <a:xfrm>
            <a:off x="2663788" y="3612272"/>
            <a:ext cx="1118695" cy="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>
            <a:stCxn id="52" idx="3"/>
          </p:cNvCxnSpPr>
          <p:nvPr/>
        </p:nvCxnSpPr>
        <p:spPr>
          <a:xfrm rot="5400000" flipH="1" flipV="1">
            <a:off x="5186329" y="2476830"/>
            <a:ext cx="1207760" cy="1063124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/>
          <p:cNvCxnSpPr>
            <a:stCxn id="52" idx="3"/>
          </p:cNvCxnSpPr>
          <p:nvPr/>
        </p:nvCxnSpPr>
        <p:spPr>
          <a:xfrm rot="16200000" flipH="1">
            <a:off x="5146645" y="3724274"/>
            <a:ext cx="1287128" cy="1063124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endCxn id="55" idx="1"/>
          </p:cNvCxnSpPr>
          <p:nvPr/>
        </p:nvCxnSpPr>
        <p:spPr>
          <a:xfrm>
            <a:off x="7620000" y="2404512"/>
            <a:ext cx="353168" cy="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endCxn id="56" idx="1"/>
          </p:cNvCxnSpPr>
          <p:nvPr/>
        </p:nvCxnSpPr>
        <p:spPr>
          <a:xfrm>
            <a:off x="7620000" y="4899400"/>
            <a:ext cx="411474" cy="0"/>
          </a:xfrm>
          <a:prstGeom prst="straightConnector1">
            <a:avLst/>
          </a:prstGeom>
          <a:ln w="38100" algn="ctr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719572" y="3140968"/>
            <a:ext cx="1335400" cy="433674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>
                <a:solidFill>
                  <a:schemeClr val="bg1"/>
                </a:solidFill>
                <a:latin typeface="한컴 윤고딕 250"/>
                <a:ea typeface="한컴 윤고딕 250"/>
              </a:rPr>
              <a:t>터치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755576" y="5589240"/>
            <a:ext cx="1299396" cy="432048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>
                <a:solidFill>
                  <a:schemeClr val="bg1"/>
                </a:solidFill>
                <a:latin typeface="한컴 윤고딕 250"/>
                <a:ea typeface="한컴 윤고딕 250"/>
              </a:rPr>
              <a:t>음성인식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075045" y="2830897"/>
            <a:ext cx="1980658" cy="410620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 sz="1300">
                <a:solidFill>
                  <a:schemeClr val="bg1"/>
                </a:solidFill>
                <a:latin typeface="한컴 윤고딕 250"/>
                <a:ea typeface="한컴 윤고딕 250"/>
              </a:rPr>
              <a:t>아두이노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075045" y="5221912"/>
            <a:ext cx="1980658" cy="410620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 sz="1300">
                <a:solidFill>
                  <a:schemeClr val="bg1"/>
                </a:solidFill>
                <a:latin typeface="한컴 윤고딕 250"/>
                <a:ea typeface="한컴 윤고딕 250"/>
              </a:rPr>
              <a:t>아두이노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825737" y="2770316"/>
            <a:ext cx="1108710" cy="32481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DC</a:t>
            </a:r>
            <a:r>
              <a:rPr lang="ko-KR" altLang="en-US" sz="1300" b="1">
                <a:solidFill>
                  <a:schemeClr val="bg1"/>
                </a:solidFill>
                <a:latin typeface="한컴 윤고딕 250"/>
                <a:ea typeface="한컴 윤고딕 250"/>
              </a:rPr>
              <a:t>모터제어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7825737" y="5265204"/>
            <a:ext cx="1108710" cy="324036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 sz="1300">
                <a:solidFill>
                  <a:schemeClr val="bg1"/>
                </a:solidFill>
                <a:latin typeface="한컴 윤고딕 250"/>
                <a:ea typeface="한컴 윤고딕 250"/>
              </a:rPr>
              <a:t>점</a:t>
            </a:r>
            <a:r>
              <a:rPr lang="en-US" altLang="ko-KR" sz="1300">
                <a:solidFill>
                  <a:schemeClr val="bg1"/>
                </a:solidFill>
                <a:latin typeface="한컴 윤고딕 250"/>
                <a:ea typeface="한컴 윤고딕 250"/>
              </a:rPr>
              <a:t>/</a:t>
            </a:r>
            <a:r>
              <a:rPr lang="ko-KR" altLang="en-US" sz="1300">
                <a:solidFill>
                  <a:schemeClr val="bg1"/>
                </a:solidFill>
                <a:latin typeface="한컴 윤고딕 250"/>
                <a:ea typeface="한컴 윤고딕 250"/>
              </a:rPr>
              <a:t>소등</a:t>
            </a:r>
          </a:p>
        </p:txBody>
      </p:sp>
      <p:sp>
        <p:nvSpPr>
          <p:cNvPr id="71" name="직사각형 70"/>
          <p:cNvSpPr/>
          <p:nvPr/>
        </p:nvSpPr>
        <p:spPr>
          <a:xfrm>
            <a:off x="215516" y="1036320"/>
            <a:ext cx="3566967" cy="5502592"/>
          </a:xfrm>
          <a:prstGeom prst="rect">
            <a:avLst/>
          </a:prstGeom>
          <a:noFill/>
          <a:ln w="38100" algn="ctr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id="72" name="직사각형 71"/>
          <p:cNvSpPr/>
          <p:nvPr/>
        </p:nvSpPr>
        <p:spPr>
          <a:xfrm>
            <a:off x="5281890" y="1036320"/>
            <a:ext cx="3566967" cy="5502592"/>
          </a:xfrm>
          <a:prstGeom prst="rect">
            <a:avLst/>
          </a:prstGeom>
          <a:noFill/>
          <a:ln w="38100" algn="ctr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id="73" name="TextBox 72"/>
          <p:cNvSpPr txBox="1"/>
          <p:nvPr/>
        </p:nvSpPr>
        <p:spPr>
          <a:xfrm>
            <a:off x="1763390" y="1157882"/>
            <a:ext cx="2430270" cy="788063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2200" b="1">
                <a:solidFill>
                  <a:schemeClr val="bg1"/>
                </a:solidFill>
                <a:latin typeface="한컴 윤고딕 250"/>
                <a:ea typeface="한컴 윤고딕 250"/>
              </a:rPr>
              <a:t>Publisher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5476026" y="1157882"/>
            <a:ext cx="3178696" cy="492954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2200" b="1">
                <a:solidFill>
                  <a:schemeClr val="bg1"/>
                </a:solidFill>
                <a:latin typeface="한컴 윤고딕 250"/>
                <a:ea typeface="한컴 윤고딕 250"/>
              </a:rPr>
              <a:t>Subscriber</a:t>
            </a:r>
          </a:p>
        </p:txBody>
      </p:sp>
      <p:pic>
        <p:nvPicPr>
          <p:cNvPr id="75" name="그림 74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6321771" y="2170794"/>
            <a:ext cx="1298229" cy="599522"/>
          </a:xfrm>
          <a:prstGeom prst="rect">
            <a:avLst/>
          </a:prstGeom>
        </p:spPr>
      </p:pic>
      <p:pic>
        <p:nvPicPr>
          <p:cNvPr id="76" name="그림 75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6321771" y="4600890"/>
            <a:ext cx="1298229" cy="599522"/>
          </a:xfrm>
          <a:prstGeom prst="rect">
            <a:avLst/>
          </a:prstGeom>
        </p:spPr>
      </p:pic>
      <p:sp>
        <p:nvSpPr>
          <p:cNvPr id="7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55F6151-42F1-4DA2-901F-8A1ACE62332E}"/>
              </a:ext>
            </a:extLst>
          </p:cNvPr>
          <p:cNvSpPr/>
          <p:nvPr/>
        </p:nvSpPr>
        <p:spPr>
          <a:xfrm>
            <a:off x="683568" y="1476073"/>
            <a:ext cx="1728192" cy="10801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사용자</a:t>
            </a:r>
            <a:endParaRPr lang="en-US" altLang="ko-KR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(APP, WEB)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3F5C5F3-5DC1-4DD7-AB28-052A46D2C906}"/>
              </a:ext>
            </a:extLst>
          </p:cNvPr>
          <p:cNvSpPr/>
          <p:nvPr/>
        </p:nvSpPr>
        <p:spPr>
          <a:xfrm>
            <a:off x="4212673" y="1340768"/>
            <a:ext cx="4032448" cy="4896544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A8273FC-01E0-4E89-B1B8-90ABA40C9C1A}"/>
              </a:ext>
            </a:extLst>
          </p:cNvPr>
          <p:cNvSpPr txBox="1"/>
          <p:nvPr/>
        </p:nvSpPr>
        <p:spPr>
          <a:xfrm>
            <a:off x="5508817" y="1492913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SERVER</a:t>
            </a:r>
            <a:endParaRPr lang="ko-KR" altLang="en-US" sz="28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C4E5F4F8-0783-40D5-80F0-7202538EFF9A}"/>
              </a:ext>
            </a:extLst>
          </p:cNvPr>
          <p:cNvSpPr/>
          <p:nvPr/>
        </p:nvSpPr>
        <p:spPr>
          <a:xfrm>
            <a:off x="4644721" y="2168278"/>
            <a:ext cx="1728192" cy="5232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수신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3DB0F12-6BAE-4AA9-85B0-DE1F37A24865}"/>
              </a:ext>
            </a:extLst>
          </p:cNvPr>
          <p:cNvCxnSpPr>
            <a:cxnSpLocks/>
            <a:stCxn id="30" idx="3"/>
            <a:endCxn id="33" idx="1"/>
          </p:cNvCxnSpPr>
          <p:nvPr/>
        </p:nvCxnSpPr>
        <p:spPr>
          <a:xfrm>
            <a:off x="2411760" y="2016133"/>
            <a:ext cx="2232961" cy="413755"/>
          </a:xfrm>
          <a:prstGeom prst="straightConnector1">
            <a:avLst/>
          </a:prstGeom>
          <a:ln>
            <a:headEnd type="none" w="lg" len="lg"/>
            <a:tailEnd type="triangle" w="lg" len="lg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502FFAFC-0057-4DB7-B452-3BEEBA35E627}"/>
              </a:ext>
            </a:extLst>
          </p:cNvPr>
          <p:cNvSpPr/>
          <p:nvPr/>
        </p:nvSpPr>
        <p:spPr>
          <a:xfrm>
            <a:off x="4644721" y="3527430"/>
            <a:ext cx="1728192" cy="5232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처리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5C0D7F57-7B65-4CF8-9145-E064BB362C71}"/>
              </a:ext>
            </a:extLst>
          </p:cNvPr>
          <p:cNvSpPr/>
          <p:nvPr/>
        </p:nvSpPr>
        <p:spPr>
          <a:xfrm>
            <a:off x="4644721" y="4882371"/>
            <a:ext cx="1728192" cy="5232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송신</a:t>
            </a: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4C4C771-3D4E-4535-BFA4-BC0D8B0249B4}"/>
              </a:ext>
            </a:extLst>
          </p:cNvPr>
          <p:cNvSpPr/>
          <p:nvPr/>
        </p:nvSpPr>
        <p:spPr>
          <a:xfrm>
            <a:off x="7185537" y="3527430"/>
            <a:ext cx="864096" cy="5232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DB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CB02192-9952-4D59-92B6-945BA96CCCDC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>
            <a:off x="5508817" y="2691498"/>
            <a:ext cx="0" cy="835932"/>
          </a:xfrm>
          <a:prstGeom prst="straightConnector1">
            <a:avLst/>
          </a:prstGeom>
          <a:ln w="254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BF224FFE-0349-4F67-B675-2B739260D7D6}"/>
              </a:ext>
            </a:extLst>
          </p:cNvPr>
          <p:cNvCxnSpPr>
            <a:cxnSpLocks/>
            <a:stCxn id="35" idx="2"/>
            <a:endCxn id="36" idx="0"/>
          </p:cNvCxnSpPr>
          <p:nvPr/>
        </p:nvCxnSpPr>
        <p:spPr>
          <a:xfrm>
            <a:off x="5508817" y="4050650"/>
            <a:ext cx="0" cy="831721"/>
          </a:xfrm>
          <a:prstGeom prst="straightConnector1">
            <a:avLst/>
          </a:prstGeom>
          <a:ln w="254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1F1219EB-C06B-468F-901E-4B26D9C97FA5}"/>
              </a:ext>
            </a:extLst>
          </p:cNvPr>
          <p:cNvCxnSpPr>
            <a:cxnSpLocks/>
            <a:stCxn id="35" idx="3"/>
            <a:endCxn id="37" idx="1"/>
          </p:cNvCxnSpPr>
          <p:nvPr/>
        </p:nvCxnSpPr>
        <p:spPr>
          <a:xfrm>
            <a:off x="6372913" y="3789040"/>
            <a:ext cx="812624" cy="0"/>
          </a:xfrm>
          <a:prstGeom prst="straightConnector1">
            <a:avLst/>
          </a:prstGeom>
          <a:ln w="25400">
            <a:solidFill>
              <a:schemeClr val="bg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DA6F5FB1-C425-4775-B256-230DEC0B66AA}"/>
              </a:ext>
            </a:extLst>
          </p:cNvPr>
          <p:cNvSpPr/>
          <p:nvPr/>
        </p:nvSpPr>
        <p:spPr>
          <a:xfrm>
            <a:off x="677316" y="4717277"/>
            <a:ext cx="1728192" cy="10801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라즈베리파이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3DA2F3F8-1DA1-4D26-BE53-D4F59173F814}"/>
              </a:ext>
            </a:extLst>
          </p:cNvPr>
          <p:cNvCxnSpPr>
            <a:cxnSpLocks/>
            <a:stCxn id="30" idx="2"/>
            <a:endCxn id="36" idx="1"/>
          </p:cNvCxnSpPr>
          <p:nvPr/>
        </p:nvCxnSpPr>
        <p:spPr>
          <a:xfrm>
            <a:off x="1547664" y="2556193"/>
            <a:ext cx="3097057" cy="2587788"/>
          </a:xfrm>
          <a:prstGeom prst="straightConnector1">
            <a:avLst/>
          </a:prstGeom>
          <a:ln w="25400">
            <a:solidFill>
              <a:schemeClr val="bg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022CA87E-684B-40B8-B220-989993CA53D1}"/>
              </a:ext>
            </a:extLst>
          </p:cNvPr>
          <p:cNvCxnSpPr>
            <a:cxnSpLocks/>
            <a:stCxn id="41" idx="3"/>
            <a:endCxn id="36" idx="1"/>
          </p:cNvCxnSpPr>
          <p:nvPr/>
        </p:nvCxnSpPr>
        <p:spPr>
          <a:xfrm flipV="1">
            <a:off x="2405508" y="5143981"/>
            <a:ext cx="2239213" cy="113356"/>
          </a:xfrm>
          <a:prstGeom prst="straightConnector1">
            <a:avLst/>
          </a:prstGeom>
          <a:ln w="25400">
            <a:solidFill>
              <a:schemeClr val="bg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F3C3A81-0114-4FD6-A626-C3A9DFE6F700}"/>
              </a:ext>
            </a:extLst>
          </p:cNvPr>
          <p:cNvSpPr txBox="1"/>
          <p:nvPr/>
        </p:nvSpPr>
        <p:spPr>
          <a:xfrm>
            <a:off x="5671097" y="2929009"/>
            <a:ext cx="220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실내 정보</a:t>
            </a:r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요청 정보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79CA6EC-B1FD-4A0B-9584-D6B808C51031}"/>
              </a:ext>
            </a:extLst>
          </p:cNvPr>
          <p:cNvSpPr txBox="1"/>
          <p:nvPr/>
        </p:nvSpPr>
        <p:spPr>
          <a:xfrm>
            <a:off x="2517812" y="1379353"/>
            <a:ext cx="16530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실내 정보 요청</a:t>
            </a:r>
            <a:endParaRPr lang="en-US" altLang="ko-KR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원격 조작 요청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97FFEB-D3AE-4C20-B5ED-08FCD59BD492}"/>
              </a:ext>
            </a:extLst>
          </p:cNvPr>
          <p:cNvSpPr txBox="1"/>
          <p:nvPr/>
        </p:nvSpPr>
        <p:spPr>
          <a:xfrm>
            <a:off x="5671097" y="4268854"/>
            <a:ext cx="1303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MQTT</a:t>
            </a:r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발행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6093C1C-8F1B-4261-9ECF-8649042FB7F8}"/>
              </a:ext>
            </a:extLst>
          </p:cNvPr>
          <p:cNvSpPr txBox="1"/>
          <p:nvPr/>
        </p:nvSpPr>
        <p:spPr>
          <a:xfrm>
            <a:off x="2994484" y="474596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응답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0ED4936-7C9F-464F-B058-B6F9EA865BBD}"/>
              </a:ext>
            </a:extLst>
          </p:cNvPr>
          <p:cNvCxnSpPr>
            <a:cxnSpLocks/>
            <a:stCxn id="41" idx="0"/>
          </p:cNvCxnSpPr>
          <p:nvPr/>
        </p:nvCxnSpPr>
        <p:spPr>
          <a:xfrm flipV="1">
            <a:off x="1541412" y="2689799"/>
            <a:ext cx="3103309" cy="2027478"/>
          </a:xfrm>
          <a:prstGeom prst="straightConnector1">
            <a:avLst/>
          </a:prstGeom>
          <a:ln w="254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6E1533C3-DE97-47B3-813F-44E4A7CF71D6}"/>
              </a:ext>
            </a:extLst>
          </p:cNvPr>
          <p:cNvSpPr txBox="1"/>
          <p:nvPr/>
        </p:nvSpPr>
        <p:spPr>
          <a:xfrm>
            <a:off x="683568" y="3727484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센싱 데이터</a:t>
            </a:r>
            <a:endParaRPr lang="en-US" altLang="ko-KR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각 모듈 상태</a:t>
            </a:r>
            <a:endParaRPr lang="en-US" altLang="ko-KR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DF92A97-1644-49CC-8A55-E1429FF03E3E}"/>
              </a:ext>
            </a:extLst>
          </p:cNvPr>
          <p:cNvSpPr txBox="1"/>
          <p:nvPr/>
        </p:nvSpPr>
        <p:spPr>
          <a:xfrm>
            <a:off x="1763390" y="467738"/>
            <a:ext cx="2757175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 dirty="0">
                <a:solidFill>
                  <a:schemeClr val="bg1"/>
                </a:solidFill>
                <a:latin typeface="-윤고딕330"/>
                <a:ea typeface="-윤고딕330"/>
              </a:rPr>
              <a:t>시스템 구성도</a:t>
            </a:r>
            <a:endParaRPr lang="ko-KR" altLang="en-US" dirty="0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EDB98AF-76E0-46BF-877A-5CA540529EF8}"/>
              </a:ext>
            </a:extLst>
          </p:cNvPr>
          <p:cNvSpPr txBox="1"/>
          <p:nvPr/>
        </p:nvSpPr>
        <p:spPr>
          <a:xfrm>
            <a:off x="4572000" y="586715"/>
            <a:ext cx="131638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400" dirty="0">
                <a:solidFill>
                  <a:srgbClr val="FFFF00"/>
                </a:solidFill>
                <a:latin typeface="-윤고딕330"/>
                <a:ea typeface="-윤고딕330"/>
              </a:rPr>
              <a:t>SERVER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2283212-31E8-4CC5-B205-FC9487EBF048}"/>
              </a:ext>
            </a:extLst>
          </p:cNvPr>
          <p:cNvSpPr txBox="1"/>
          <p:nvPr/>
        </p:nvSpPr>
        <p:spPr>
          <a:xfrm>
            <a:off x="2785385" y="2267722"/>
            <a:ext cx="754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FF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HTTP</a:t>
            </a:r>
            <a:endParaRPr lang="ko-KR" altLang="en-US" dirty="0">
              <a:solidFill>
                <a:srgbClr val="FFFF00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95A03E8-3A6F-45D4-8255-E7CAA7A114BC}"/>
              </a:ext>
            </a:extLst>
          </p:cNvPr>
          <p:cNvSpPr txBox="1"/>
          <p:nvPr/>
        </p:nvSpPr>
        <p:spPr>
          <a:xfrm>
            <a:off x="2617329" y="4128813"/>
            <a:ext cx="80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MQTT</a:t>
            </a:r>
            <a:endParaRPr lang="ko-KR" altLang="en-US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223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/>
            </a:pPr>
            <a:fld id="{875BE6EC-532B-4CA8-843D-DF2B36D720FC}" type="slidenum">
              <a:rPr lang="en-US" altLang="en-US"/>
              <a:pPr lvl="0">
                <a:defRPr lang="ko-KR"/>
              </a:pPr>
              <a:t>18</a:t>
            </a:fld>
            <a:endParaRPr lang="en-US" altLang="en-US"/>
          </a:p>
        </p:txBody>
      </p:sp>
      <p:sp>
        <p:nvSpPr>
          <p:cNvPr id="6" name="직사각형 5"/>
          <p:cNvSpPr/>
          <p:nvPr/>
        </p:nvSpPr>
        <p:spPr>
          <a:xfrm>
            <a:off x="2051720" y="2420888"/>
            <a:ext cx="6137884" cy="37052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r>
              <a:rPr lang="ko-KR" altLang="en-US">
                <a:solidFill>
                  <a:schemeClr val="tx1"/>
                </a:solidFill>
              </a:rPr>
              <a:t>온도 : 10</a:t>
            </a:r>
          </a:p>
          <a:p>
            <a:pPr algn="ctr">
              <a:defRPr lang="ko-KR"/>
            </a:pPr>
            <a:endParaRPr lang="ko-KR" altLang="en-US">
              <a:solidFill>
                <a:schemeClr val="tx1"/>
              </a:solidFill>
            </a:endParaRPr>
          </a:p>
          <a:p>
            <a:pPr algn="ctr">
              <a:defRPr lang="ko-KR"/>
            </a:pPr>
            <a:r>
              <a:rPr lang="ko-KR" altLang="en-US">
                <a:solidFill>
                  <a:schemeClr val="tx1"/>
                </a:solidFill>
              </a:rPr>
              <a:t>습도 :</a:t>
            </a:r>
            <a:r>
              <a:rPr lang="en-US" altLang="ko-KR">
                <a:solidFill>
                  <a:schemeClr val="tx1"/>
                </a:solidFill>
              </a:rPr>
              <a:t> 50</a:t>
            </a:r>
          </a:p>
          <a:p>
            <a:pPr algn="ctr">
              <a:defRPr lang="ko-KR"/>
            </a:pPr>
            <a:endParaRPr lang="en-US" altLang="ko-KR">
              <a:solidFill>
                <a:schemeClr val="tx1"/>
              </a:solidFill>
            </a:endParaRPr>
          </a:p>
          <a:p>
            <a:pPr algn="ctr">
              <a:defRPr lang="ko-KR"/>
            </a:pPr>
            <a:r>
              <a:rPr lang="ko-KR" altLang="en-US">
                <a:solidFill>
                  <a:schemeClr val="tx1"/>
                </a:solidFill>
              </a:rPr>
              <a:t>병원균 : 주의</a:t>
            </a:r>
          </a:p>
          <a:p>
            <a:pPr algn="ctr">
              <a:defRPr lang="ko-KR"/>
            </a:pPr>
            <a:endParaRPr lang="ko-KR" altLang="en-US">
              <a:solidFill>
                <a:schemeClr val="tx1"/>
              </a:solidFill>
            </a:endParaRPr>
          </a:p>
          <a:p>
            <a:pPr algn="ctr">
              <a:defRPr lang="ko-KR"/>
            </a:pPr>
            <a:r>
              <a:rPr lang="ko-KR" altLang="en-US">
                <a:solidFill>
                  <a:schemeClr val="tx1"/>
                </a:solidFill>
              </a:rPr>
              <a:t>건조 : 특보</a:t>
            </a:r>
          </a:p>
          <a:p>
            <a:pPr algn="ctr">
              <a:defRPr lang="ko-KR"/>
            </a:pPr>
            <a:endParaRPr lang="ko-KR" altLang="en-US">
              <a:solidFill>
                <a:schemeClr val="tx1"/>
              </a:solidFill>
            </a:endParaRPr>
          </a:p>
          <a:p>
            <a:pPr algn="ctr">
              <a:defRPr lang="ko-KR"/>
            </a:pPr>
            <a:r>
              <a:rPr lang="ko-KR" altLang="en-US">
                <a:solidFill>
                  <a:schemeClr val="tx1"/>
                </a:solidFill>
              </a:rPr>
              <a:t>불쾌지수 :</a:t>
            </a:r>
            <a:r>
              <a:rPr lang="en-US" altLang="ko-KR">
                <a:solidFill>
                  <a:schemeClr val="tx1"/>
                </a:solidFill>
              </a:rPr>
              <a:t> 50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863588" y="2420888"/>
          <a:ext cx="1188132" cy="3705225"/>
        </p:xfrm>
        <a:graphic>
          <a:graphicData uri="http://schemas.openxmlformats.org/drawingml/2006/table">
            <a:tbl>
              <a:tblPr firstRow="1" bandRow="1">
                <a:tableStyleId>{138F972D-3A02-497A-9D08-DF27CF173CB4}</a:tableStyleId>
              </a:tblPr>
              <a:tblGrid>
                <a:gridCol w="1188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2844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관리목록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r>
                        <a:rPr lang="ko-KR" altLang="en-US"/>
                        <a:t>창문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r>
                        <a:rPr lang="ko-KR" altLang="en-US"/>
                        <a:t>전등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r>
                        <a:rPr lang="ko-KR" altLang="en-US"/>
                        <a:t>화재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r>
                        <a:rPr lang="ko-KR" altLang="en-US"/>
                        <a:t>알림</a:t>
                      </a:r>
                    </a:p>
                  </a:txBody>
                  <a:tcPr>
                    <a:solidFill>
                      <a:schemeClr val="bg2">
                        <a:lumMod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defRPr lang="ko-KR" altLang="en-US"/>
                      </a:pPr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864000" y="1735200"/>
            <a:ext cx="7326000" cy="68400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r>
              <a:rPr lang="en-US" altLang="ko-KR">
                <a:solidFill>
                  <a:schemeClr val="tx1"/>
                </a:solidFill>
              </a:rPr>
              <a:t>SMART HOME</a:t>
            </a:r>
          </a:p>
        </p:txBody>
      </p:sp>
      <p:sp>
        <p:nvSpPr>
          <p:cNvPr id="12" name="TextBox 14"/>
          <p:cNvSpPr txBox="1"/>
          <p:nvPr/>
        </p:nvSpPr>
        <p:spPr>
          <a:xfrm>
            <a:off x="1457654" y="752029"/>
            <a:ext cx="1871349" cy="570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웹 페이지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5533" y="463528"/>
            <a:ext cx="1945407" cy="57279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개발 내용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198" y="1268760"/>
            <a:ext cx="8686993" cy="6494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 dirty="0">
                <a:solidFill>
                  <a:schemeClr val="bg1"/>
                </a:solidFill>
              </a:rPr>
              <a:t>- MQTT </a:t>
            </a:r>
            <a:r>
              <a:rPr lang="ko-KR" altLang="en-US" sz="1600" dirty="0">
                <a:solidFill>
                  <a:schemeClr val="bg1"/>
                </a:solidFill>
              </a:rPr>
              <a:t>프로토콜을 이용하기위한 대표적인 서버인 </a:t>
            </a:r>
            <a:r>
              <a:rPr lang="en-US" altLang="ko-KR" sz="1600" dirty="0" err="1">
                <a:solidFill>
                  <a:schemeClr val="bg1"/>
                </a:solidFill>
              </a:rPr>
              <a:t>Mosquitto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구축</a:t>
            </a:r>
          </a:p>
          <a:p>
            <a:pPr lvl="0">
              <a:defRPr/>
            </a:pP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en-US" altLang="ko-KR" sz="1600" dirty="0">
                <a:solidFill>
                  <a:schemeClr val="bg1"/>
                </a:solidFill>
              </a:rPr>
              <a:t>- </a:t>
            </a:r>
            <a:r>
              <a:rPr lang="ko-KR" altLang="en-US" sz="1600" dirty="0" err="1">
                <a:solidFill>
                  <a:schemeClr val="bg1"/>
                </a:solidFill>
              </a:rPr>
              <a:t>라즈베리파이</a:t>
            </a:r>
            <a:r>
              <a:rPr lang="en-US" altLang="ko-KR" sz="1600" dirty="0">
                <a:solidFill>
                  <a:schemeClr val="bg1"/>
                </a:solidFill>
              </a:rPr>
              <a:t>3</a:t>
            </a:r>
            <a:r>
              <a:rPr lang="ko-KR" altLang="en-US" sz="1600" dirty="0">
                <a:solidFill>
                  <a:schemeClr val="bg1"/>
                </a:solidFill>
              </a:rPr>
              <a:t>와 </a:t>
            </a:r>
            <a:r>
              <a:rPr lang="ko-KR" altLang="en-US" sz="1600" dirty="0" err="1">
                <a:solidFill>
                  <a:schemeClr val="bg1"/>
                </a:solidFill>
              </a:rPr>
              <a:t>아두이노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>
                <a:solidFill>
                  <a:schemeClr val="bg1"/>
                </a:solidFill>
              </a:rPr>
              <a:t>조도센서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>
                <a:solidFill>
                  <a:schemeClr val="bg1"/>
                </a:solidFill>
              </a:rPr>
              <a:t>온도센서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>
                <a:solidFill>
                  <a:schemeClr val="bg1"/>
                </a:solidFill>
              </a:rPr>
              <a:t>화재감지센서를 이용한 데이터 전송</a:t>
            </a:r>
          </a:p>
          <a:p>
            <a:pPr lvl="0">
              <a:defRPr/>
            </a:pP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en-US" altLang="ko-KR" sz="1600" dirty="0">
                <a:solidFill>
                  <a:schemeClr val="bg1"/>
                </a:solidFill>
              </a:rPr>
              <a:t>- </a:t>
            </a:r>
            <a:r>
              <a:rPr lang="ko-KR" altLang="en-US" sz="1600" dirty="0">
                <a:solidFill>
                  <a:schemeClr val="bg1"/>
                </a:solidFill>
              </a:rPr>
              <a:t>음성인식 API 사용하여 각각의 명령을 처리할 수 있게끔 설계 및 구현</a:t>
            </a:r>
          </a:p>
          <a:p>
            <a:pPr lvl="0">
              <a:defRPr/>
            </a:pP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en-US" altLang="ko-KR" sz="1600" dirty="0">
                <a:solidFill>
                  <a:schemeClr val="bg1"/>
                </a:solidFill>
              </a:rPr>
              <a:t>- </a:t>
            </a:r>
            <a:r>
              <a:rPr lang="ko-KR" altLang="en-US" sz="1600" dirty="0">
                <a:solidFill>
                  <a:schemeClr val="bg1"/>
                </a:solidFill>
              </a:rPr>
              <a:t>조도센서, 온도센서, 화재감지센서와 </a:t>
            </a:r>
            <a:r>
              <a:rPr lang="ko-KR" altLang="en-US" sz="1600" dirty="0" err="1">
                <a:solidFill>
                  <a:schemeClr val="bg1"/>
                </a:solidFill>
              </a:rPr>
              <a:t>아두이노를</a:t>
            </a:r>
            <a:r>
              <a:rPr lang="ko-KR" altLang="en-US" sz="1600" dirty="0">
                <a:solidFill>
                  <a:schemeClr val="bg1"/>
                </a:solidFill>
              </a:rPr>
              <a:t> 연결하여 각 데이터를 </a:t>
            </a:r>
            <a:r>
              <a:rPr lang="ko-KR" altLang="en-US" sz="1600" dirty="0" err="1">
                <a:solidFill>
                  <a:schemeClr val="bg1"/>
                </a:solidFill>
              </a:rPr>
              <a:t>Broker인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</a:p>
          <a:p>
            <a:pPr lvl="0">
              <a:defRPr/>
            </a:pPr>
            <a:r>
              <a:rPr lang="ko-KR" altLang="en-US" sz="1600" dirty="0">
                <a:solidFill>
                  <a:schemeClr val="bg1"/>
                </a:solidFill>
              </a:rPr>
              <a:t>  </a:t>
            </a:r>
            <a:r>
              <a:rPr lang="ko-KR" altLang="en-US" sz="1600" dirty="0" err="1">
                <a:solidFill>
                  <a:schemeClr val="bg1"/>
                </a:solidFill>
              </a:rPr>
              <a:t>Mosquitto에게</a:t>
            </a:r>
            <a:r>
              <a:rPr lang="ko-KR" altLang="en-US" sz="1600" dirty="0">
                <a:solidFill>
                  <a:schemeClr val="bg1"/>
                </a:solidFill>
              </a:rPr>
              <a:t> 전송하여 데이터를 받은 </a:t>
            </a:r>
            <a:r>
              <a:rPr lang="ko-KR" altLang="en-US" sz="1600" dirty="0" err="1">
                <a:solidFill>
                  <a:schemeClr val="bg1"/>
                </a:solidFill>
              </a:rPr>
              <a:t>Mosquitto는</a:t>
            </a:r>
            <a:r>
              <a:rPr lang="ko-KR" altLang="en-US" sz="1600" dirty="0">
                <a:solidFill>
                  <a:schemeClr val="bg1"/>
                </a:solidFill>
              </a:rPr>
              <a:t> 각각에 </a:t>
            </a:r>
            <a:r>
              <a:rPr lang="ko-KR" altLang="en-US" sz="1600" dirty="0" err="1">
                <a:solidFill>
                  <a:schemeClr val="bg1"/>
                </a:solidFill>
              </a:rPr>
              <a:t>topic에</a:t>
            </a:r>
            <a:r>
              <a:rPr lang="ko-KR" altLang="en-US" sz="1600" dirty="0">
                <a:solidFill>
                  <a:schemeClr val="bg1"/>
                </a:solidFill>
              </a:rPr>
              <a:t> 맞는 </a:t>
            </a:r>
          </a:p>
          <a:p>
            <a:pPr lvl="0">
              <a:defRPr/>
            </a:pPr>
            <a:r>
              <a:rPr lang="ko-KR" altLang="en-US" sz="1600" dirty="0">
                <a:solidFill>
                  <a:schemeClr val="bg1"/>
                </a:solidFill>
              </a:rPr>
              <a:t>  제어시스템에게 전달하여 </a:t>
            </a:r>
            <a:r>
              <a:rPr lang="ko-KR" altLang="en-US" sz="1600" dirty="0" err="1">
                <a:solidFill>
                  <a:schemeClr val="bg1"/>
                </a:solidFill>
              </a:rPr>
              <a:t>처리하는것을</a:t>
            </a:r>
            <a:r>
              <a:rPr lang="ko-KR" altLang="en-US" sz="1600" dirty="0">
                <a:solidFill>
                  <a:schemeClr val="bg1"/>
                </a:solidFill>
              </a:rPr>
              <a:t> 설계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en-US" altLang="ko-KR" sz="1600" dirty="0">
                <a:solidFill>
                  <a:schemeClr val="bg1"/>
                </a:solidFill>
              </a:rPr>
              <a:t>- </a:t>
            </a:r>
            <a:r>
              <a:rPr lang="ko-KR" altLang="en-US" sz="1600" dirty="0">
                <a:solidFill>
                  <a:schemeClr val="bg1"/>
                </a:solidFill>
              </a:rPr>
              <a:t>각 센싱 데이터 바탕으로 사용자에게 </a:t>
            </a:r>
            <a:r>
              <a:rPr lang="ko-KR" altLang="en-US" sz="1600" b="1" dirty="0">
                <a:solidFill>
                  <a:srgbClr val="FFFF00"/>
                </a:solidFill>
              </a:rPr>
              <a:t>현재 환경 </a:t>
            </a:r>
            <a:r>
              <a:rPr lang="en-US" altLang="ko-KR" sz="1600" b="1" dirty="0">
                <a:solidFill>
                  <a:srgbClr val="FFFF00"/>
                </a:solidFill>
              </a:rPr>
              <a:t>(</a:t>
            </a:r>
            <a:r>
              <a:rPr lang="ko-KR" altLang="en-US" sz="1600" b="1" dirty="0">
                <a:solidFill>
                  <a:srgbClr val="FFFF00"/>
                </a:solidFill>
              </a:rPr>
              <a:t>온도</a:t>
            </a:r>
            <a:r>
              <a:rPr lang="en-US" altLang="ko-KR" sz="1600" b="1" dirty="0">
                <a:solidFill>
                  <a:srgbClr val="FFFF00"/>
                </a:solidFill>
              </a:rPr>
              <a:t>, </a:t>
            </a:r>
            <a:r>
              <a:rPr lang="ko-KR" altLang="en-US" sz="1600" b="1" dirty="0">
                <a:solidFill>
                  <a:srgbClr val="FFFF00"/>
                </a:solidFill>
              </a:rPr>
              <a:t>습도</a:t>
            </a:r>
            <a:r>
              <a:rPr lang="en-US" altLang="ko-KR" sz="1600" b="1" dirty="0">
                <a:solidFill>
                  <a:srgbClr val="FFFF00"/>
                </a:solidFill>
              </a:rPr>
              <a:t>, </a:t>
            </a:r>
            <a:r>
              <a:rPr lang="ko-KR" altLang="en-US" sz="1600" b="1" dirty="0">
                <a:solidFill>
                  <a:srgbClr val="FFFF00"/>
                </a:solidFill>
              </a:rPr>
              <a:t>조도</a:t>
            </a:r>
            <a:r>
              <a:rPr lang="en-US" altLang="ko-KR" sz="1600" b="1" dirty="0">
                <a:solidFill>
                  <a:srgbClr val="FFFF00"/>
                </a:solidFill>
              </a:rPr>
              <a:t>)</a:t>
            </a:r>
            <a:r>
              <a:rPr lang="ko-KR" altLang="en-US" sz="1600" dirty="0">
                <a:solidFill>
                  <a:schemeClr val="bg1"/>
                </a:solidFill>
              </a:rPr>
              <a:t> 및 </a:t>
            </a:r>
            <a:r>
              <a:rPr lang="ko-KR" altLang="en-US" sz="1600" b="1" dirty="0">
                <a:solidFill>
                  <a:srgbClr val="FFFF00"/>
                </a:solidFill>
              </a:rPr>
              <a:t>환경에 따른 주의</a:t>
            </a:r>
            <a:endParaRPr lang="en-US" altLang="ko-KR" sz="1600" b="1" dirty="0">
              <a:solidFill>
                <a:srgbClr val="FFFF00"/>
              </a:solidFill>
            </a:endParaRPr>
          </a:p>
          <a:p>
            <a:pPr lvl="0">
              <a:defRPr/>
            </a:pPr>
            <a:r>
              <a:rPr lang="en-US" altLang="ko-KR" sz="1600" b="1" dirty="0">
                <a:solidFill>
                  <a:srgbClr val="FFFF00"/>
                </a:solidFill>
              </a:rPr>
              <a:t>  </a:t>
            </a:r>
            <a:r>
              <a:rPr lang="ko-KR" altLang="en-US" sz="1600" b="1" dirty="0" err="1">
                <a:solidFill>
                  <a:srgbClr val="FFFF00"/>
                </a:solidFill>
              </a:rPr>
              <a:t>사항</a:t>
            </a:r>
            <a:r>
              <a:rPr lang="ko-KR" altLang="en-US" sz="1600" dirty="0" err="1">
                <a:solidFill>
                  <a:schemeClr val="bg1"/>
                </a:solidFill>
              </a:rPr>
              <a:t>를</a:t>
            </a:r>
            <a:r>
              <a:rPr lang="ko-KR" altLang="en-US" sz="1600" dirty="0">
                <a:solidFill>
                  <a:schemeClr val="bg1"/>
                </a:solidFill>
              </a:rPr>
              <a:t> 알림</a:t>
            </a:r>
            <a:r>
              <a:rPr lang="en-US" altLang="ko-KR" sz="1600" dirty="0">
                <a:solidFill>
                  <a:schemeClr val="bg1"/>
                </a:solidFill>
              </a:rPr>
              <a:t>. </a:t>
            </a:r>
            <a:r>
              <a:rPr lang="ko-KR" altLang="en-US" sz="1600" dirty="0">
                <a:solidFill>
                  <a:schemeClr val="bg1"/>
                </a:solidFill>
              </a:rPr>
              <a:t>또한 기상청 </a:t>
            </a:r>
            <a:r>
              <a:rPr lang="ko-KR" altLang="en-US" sz="1600" b="1" dirty="0">
                <a:solidFill>
                  <a:srgbClr val="FFFF00"/>
                </a:solidFill>
              </a:rPr>
              <a:t>기후 정보에 따른 적정 온도</a:t>
            </a:r>
            <a:r>
              <a:rPr lang="en-US" altLang="ko-KR" sz="1600" b="1" dirty="0">
                <a:solidFill>
                  <a:srgbClr val="FFFF00"/>
                </a:solidFill>
              </a:rPr>
              <a:t>, </a:t>
            </a:r>
            <a:r>
              <a:rPr lang="ko-KR" altLang="en-US" sz="1600" b="1" dirty="0">
                <a:solidFill>
                  <a:srgbClr val="FFFF00"/>
                </a:solidFill>
              </a:rPr>
              <a:t>온도에 따른 적정 습도</a:t>
            </a:r>
            <a:r>
              <a:rPr lang="en-US" altLang="ko-KR" sz="1600" b="1" dirty="0">
                <a:solidFill>
                  <a:srgbClr val="FFFF00"/>
                </a:solidFill>
              </a:rPr>
              <a:t>, </a:t>
            </a:r>
            <a:r>
              <a:rPr lang="ko-KR" altLang="en-US" sz="1600" b="1" dirty="0">
                <a:solidFill>
                  <a:srgbClr val="FFFF00"/>
                </a:solidFill>
              </a:rPr>
              <a:t>불쾌 지수 </a:t>
            </a:r>
            <a:endParaRPr lang="en-US" altLang="ko-KR" sz="1600" b="1" dirty="0">
              <a:solidFill>
                <a:srgbClr val="FFFF00"/>
              </a:solidFill>
            </a:endParaRPr>
          </a:p>
          <a:p>
            <a:pPr lvl="0">
              <a:defRPr/>
            </a:pPr>
            <a:r>
              <a:rPr lang="en-US" altLang="ko-KR" sz="1600" b="1" dirty="0">
                <a:solidFill>
                  <a:srgbClr val="FFFF00"/>
                </a:solidFill>
              </a:rPr>
              <a:t>  </a:t>
            </a:r>
            <a:r>
              <a:rPr lang="ko-KR" altLang="en-US" sz="1600" b="1" dirty="0">
                <a:solidFill>
                  <a:srgbClr val="FFFF00"/>
                </a:solidFill>
              </a:rPr>
              <a:t>등을 계산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>
                <a:solidFill>
                  <a:schemeClr val="bg1"/>
                </a:solidFill>
              </a:rPr>
              <a:t>자동으로 창문 개폐 등을 이용하여 실내환경 개선</a:t>
            </a:r>
          </a:p>
          <a:p>
            <a:pPr lvl="0">
              <a:defRPr/>
            </a:pP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1600" dirty="0">
                <a:solidFill>
                  <a:schemeClr val="bg1"/>
                </a:solidFill>
              </a:rPr>
              <a:t>창문 </a:t>
            </a:r>
            <a:r>
              <a:rPr lang="en-US" altLang="ko-KR" sz="1600" dirty="0">
                <a:solidFill>
                  <a:schemeClr val="bg1"/>
                </a:solidFill>
              </a:rPr>
              <a:t>: </a:t>
            </a:r>
            <a:r>
              <a:rPr lang="ko-KR" altLang="en-US" sz="1600" dirty="0">
                <a:solidFill>
                  <a:schemeClr val="bg1"/>
                </a:solidFill>
              </a:rPr>
              <a:t>어플리케이션에서 자동으로 설정 시 특정 시간을 정해 열고 닫히게 </a:t>
            </a:r>
            <a:r>
              <a:rPr lang="ko-KR" altLang="en-US" sz="1600" dirty="0" err="1">
                <a:solidFill>
                  <a:schemeClr val="bg1"/>
                </a:solidFill>
              </a:rPr>
              <a:t>아두이노에서</a:t>
            </a:r>
            <a:r>
              <a:rPr lang="ko-KR" altLang="en-US" sz="1600" dirty="0">
                <a:solidFill>
                  <a:schemeClr val="bg1"/>
                </a:solidFill>
              </a:rPr>
              <a:t> 설계</a:t>
            </a:r>
          </a:p>
          <a:p>
            <a:pPr lvl="0">
              <a:defRPr/>
            </a:pPr>
            <a:r>
              <a:rPr lang="en-US" altLang="ko-KR" sz="1600" dirty="0">
                <a:solidFill>
                  <a:schemeClr val="bg1"/>
                </a:solidFill>
              </a:rPr>
              <a:t>        </a:t>
            </a:r>
            <a:r>
              <a:rPr lang="ko-KR" altLang="en-US" sz="1600" dirty="0">
                <a:solidFill>
                  <a:schemeClr val="bg1"/>
                </a:solidFill>
              </a:rPr>
              <a:t>기상정보 </a:t>
            </a:r>
            <a:r>
              <a:rPr lang="en-US" altLang="ko-KR" sz="1600" dirty="0">
                <a:solidFill>
                  <a:schemeClr val="bg1"/>
                </a:solidFill>
              </a:rPr>
              <a:t>RSS</a:t>
            </a:r>
            <a:r>
              <a:rPr lang="ko-KR" altLang="en-US" sz="1600" dirty="0">
                <a:solidFill>
                  <a:schemeClr val="bg1"/>
                </a:solidFill>
              </a:rPr>
              <a:t>파싱을 통해 밖에 기상상황에 따라 </a:t>
            </a:r>
            <a:r>
              <a:rPr lang="ko-KR" altLang="en-US" sz="1600" dirty="0" err="1">
                <a:solidFill>
                  <a:schemeClr val="bg1"/>
                </a:solidFill>
              </a:rPr>
              <a:t>닫을것인지</a:t>
            </a:r>
            <a:r>
              <a:rPr lang="ko-KR" altLang="en-US" sz="1600" dirty="0">
                <a:solidFill>
                  <a:schemeClr val="bg1"/>
                </a:solidFill>
              </a:rPr>
              <a:t> 설계</a:t>
            </a:r>
          </a:p>
          <a:p>
            <a:pPr lvl="0">
              <a:defRPr/>
            </a:pPr>
            <a:r>
              <a:rPr lang="ko-KR" altLang="en-US" sz="1600" dirty="0">
                <a:solidFill>
                  <a:schemeClr val="bg1"/>
                </a:solidFill>
              </a:rPr>
              <a:t>        </a:t>
            </a:r>
            <a:r>
              <a:rPr lang="en-US" altLang="ko-KR" sz="1600" dirty="0">
                <a:solidFill>
                  <a:schemeClr val="bg1"/>
                </a:solidFill>
              </a:rPr>
              <a:t>App</a:t>
            </a:r>
            <a:r>
              <a:rPr lang="ko-KR" altLang="en-US" sz="1600" dirty="0">
                <a:solidFill>
                  <a:schemeClr val="bg1"/>
                </a:solidFill>
              </a:rPr>
              <a:t>을 이용해 각각의 창문을 개별적으로 제어할 수 있도록 설계</a:t>
            </a:r>
          </a:p>
          <a:p>
            <a:pPr lvl="0">
              <a:defRPr/>
            </a:pPr>
            <a:r>
              <a:rPr lang="en-US" altLang="ko-KR" sz="1600" dirty="0">
                <a:solidFill>
                  <a:schemeClr val="bg1"/>
                </a:solidFill>
              </a:rPr>
              <a:t>        DC</a:t>
            </a:r>
            <a:r>
              <a:rPr lang="ko-KR" altLang="en-US" sz="1600" dirty="0">
                <a:solidFill>
                  <a:schemeClr val="bg1"/>
                </a:solidFill>
              </a:rPr>
              <a:t>모터 이용 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1600" dirty="0">
                <a:solidFill>
                  <a:schemeClr val="bg1"/>
                </a:solidFill>
              </a:rPr>
              <a:t>전등 </a:t>
            </a:r>
            <a:r>
              <a:rPr lang="en-US" altLang="ko-KR" sz="1600" dirty="0">
                <a:solidFill>
                  <a:schemeClr val="bg1"/>
                </a:solidFill>
              </a:rPr>
              <a:t>: </a:t>
            </a:r>
            <a:r>
              <a:rPr lang="ko-KR" altLang="en-US" sz="1600" dirty="0">
                <a:solidFill>
                  <a:schemeClr val="bg1"/>
                </a:solidFill>
              </a:rPr>
              <a:t>조도센서</a:t>
            </a:r>
            <a:r>
              <a:rPr lang="en-US" altLang="ko-KR" sz="1600" dirty="0">
                <a:solidFill>
                  <a:schemeClr val="bg1"/>
                </a:solidFill>
              </a:rPr>
              <a:t>, APP</a:t>
            </a:r>
            <a:r>
              <a:rPr lang="ko-KR" altLang="en-US" sz="1600" dirty="0">
                <a:solidFill>
                  <a:schemeClr val="bg1"/>
                </a:solidFill>
              </a:rPr>
              <a:t>을 이용해 자동으로 설정하거나 </a:t>
            </a:r>
          </a:p>
          <a:p>
            <a:pPr lvl="0">
              <a:defRPr/>
            </a:pPr>
            <a:r>
              <a:rPr lang="en-US" altLang="ko-KR" sz="1600" dirty="0">
                <a:solidFill>
                  <a:schemeClr val="bg1"/>
                </a:solidFill>
              </a:rPr>
              <a:t>        </a:t>
            </a:r>
            <a:r>
              <a:rPr lang="ko-KR" altLang="en-US" sz="1600" dirty="0">
                <a:solidFill>
                  <a:schemeClr val="bg1"/>
                </a:solidFill>
              </a:rPr>
              <a:t>직접 </a:t>
            </a:r>
            <a:r>
              <a:rPr lang="en-US" altLang="ko-KR" sz="1600" dirty="0">
                <a:solidFill>
                  <a:schemeClr val="bg1"/>
                </a:solidFill>
              </a:rPr>
              <a:t>APP</a:t>
            </a:r>
            <a:r>
              <a:rPr lang="ko-KR" altLang="en-US" sz="1600" dirty="0">
                <a:solidFill>
                  <a:schemeClr val="bg1"/>
                </a:solidFill>
              </a:rPr>
              <a:t>를 이용해 각각의 전등을 개별적으로 제어할 수 있도록 설계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1600" dirty="0">
                <a:solidFill>
                  <a:schemeClr val="bg1"/>
                </a:solidFill>
              </a:rPr>
              <a:t>화재 </a:t>
            </a:r>
            <a:r>
              <a:rPr lang="en-US" altLang="ko-KR" sz="1600" dirty="0">
                <a:solidFill>
                  <a:schemeClr val="bg1"/>
                </a:solidFill>
              </a:rPr>
              <a:t>: </a:t>
            </a:r>
            <a:r>
              <a:rPr lang="ko-KR" altLang="en-US" sz="1600" dirty="0">
                <a:solidFill>
                  <a:schemeClr val="bg1"/>
                </a:solidFill>
              </a:rPr>
              <a:t>화재경보 발생 시 </a:t>
            </a:r>
            <a:r>
              <a:rPr lang="en-US" altLang="ko-KR" sz="1600" dirty="0" err="1">
                <a:solidFill>
                  <a:schemeClr val="bg1"/>
                </a:solidFill>
              </a:rPr>
              <a:t>Mosquitto</a:t>
            </a:r>
            <a:r>
              <a:rPr lang="ko-KR" altLang="en-US" sz="1600" dirty="0">
                <a:solidFill>
                  <a:schemeClr val="bg1"/>
                </a:solidFill>
              </a:rPr>
              <a:t>를 거쳐  </a:t>
            </a:r>
            <a:r>
              <a:rPr lang="ko-KR" altLang="en-US" sz="1600" dirty="0" err="1">
                <a:solidFill>
                  <a:schemeClr val="bg1"/>
                </a:solidFill>
              </a:rPr>
              <a:t>도어락</a:t>
            </a:r>
            <a:r>
              <a:rPr lang="ko-KR" altLang="en-US" sz="1600" dirty="0">
                <a:solidFill>
                  <a:schemeClr val="bg1"/>
                </a:solidFill>
              </a:rPr>
              <a:t> 자동으로 </a:t>
            </a:r>
          </a:p>
          <a:p>
            <a:pPr lvl="0">
              <a:defRPr/>
            </a:pPr>
            <a:r>
              <a:rPr lang="en-US" altLang="ko-KR" sz="1600" dirty="0">
                <a:solidFill>
                  <a:schemeClr val="bg1"/>
                </a:solidFill>
              </a:rPr>
              <a:t>        </a:t>
            </a:r>
            <a:r>
              <a:rPr lang="ko-KR" altLang="en-US" sz="1600" dirty="0">
                <a:solidFill>
                  <a:schemeClr val="bg1"/>
                </a:solidFill>
              </a:rPr>
              <a:t>문 개폐 및 </a:t>
            </a:r>
            <a:r>
              <a:rPr lang="ko-KR" altLang="en-US" sz="1600" dirty="0" err="1">
                <a:solidFill>
                  <a:schemeClr val="bg1"/>
                </a:solidFill>
              </a:rPr>
              <a:t>비상음</a:t>
            </a:r>
            <a:r>
              <a:rPr lang="ko-KR" altLang="en-US" sz="1600" dirty="0">
                <a:solidFill>
                  <a:schemeClr val="bg1"/>
                </a:solidFill>
              </a:rPr>
              <a:t> 발생</a:t>
            </a:r>
          </a:p>
          <a:p>
            <a:pPr lvl="0">
              <a:defRPr/>
            </a:pP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 sz="1600" dirty="0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63390" y="467738"/>
            <a:ext cx="995050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목차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14412" y="1094130"/>
            <a:ext cx="2831224" cy="46697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지적사항</a:t>
            </a:r>
            <a:endParaRPr lang="en-US" altLang="ko-KR" sz="2000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졸업 연구 개요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관련 연구 및 사례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시스템 수행 시나리오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시스템 구성도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개발 내용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개발 환경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업무 분담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졸업 연구 수행일정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bg1"/>
                </a:solidFill>
                <a:latin typeface="-윤고딕330"/>
                <a:ea typeface="-윤고딕330"/>
              </a:rPr>
              <a:t>참고 문헌</a:t>
            </a:r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1947550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개발 환경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65417" y="2399654"/>
            <a:ext cx="5429360" cy="1551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1"/>
                </a:solidFill>
                <a:latin typeface="-윤고딕330"/>
                <a:ea typeface="-윤고딕330"/>
              </a:rPr>
              <a:t>개발 언어</a:t>
            </a:r>
            <a:r>
              <a:rPr lang="en-US" altLang="ko-KR" sz="2400">
                <a:solidFill>
                  <a:schemeClr val="bg1"/>
                </a:solidFill>
                <a:latin typeface="-윤고딕330"/>
                <a:ea typeface="-윤고딕330"/>
              </a:rPr>
              <a:t> : c/c++,</a:t>
            </a:r>
            <a:r>
              <a:rPr lang="ko-KR" altLang="en-US" sz="2400">
                <a:solidFill>
                  <a:schemeClr val="bg1"/>
                </a:solidFill>
                <a:latin typeface="-윤고딕330"/>
                <a:ea typeface="-윤고딕330"/>
              </a:rPr>
              <a:t> </a:t>
            </a:r>
            <a:r>
              <a:rPr lang="en-US" altLang="ko-KR" sz="2400">
                <a:solidFill>
                  <a:schemeClr val="bg1"/>
                </a:solidFill>
                <a:latin typeface="-윤고딕330"/>
                <a:ea typeface="-윤고딕330"/>
              </a:rPr>
              <a:t>java, SqlLite</a:t>
            </a:r>
          </a:p>
          <a:p>
            <a:pPr lvl="0">
              <a:defRPr/>
            </a:pPr>
            <a:r>
              <a:rPr lang="ko-KR" altLang="en-US" sz="2400">
                <a:solidFill>
                  <a:schemeClr val="bg1"/>
                </a:solidFill>
                <a:latin typeface="-윤고딕330"/>
                <a:ea typeface="-윤고딕330"/>
              </a:rPr>
              <a:t>개발 프로그램 </a:t>
            </a:r>
            <a:r>
              <a:rPr lang="en-US" altLang="ko-KR" sz="2400">
                <a:solidFill>
                  <a:schemeClr val="bg1"/>
                </a:solidFill>
                <a:latin typeface="-윤고딕330"/>
                <a:ea typeface="-윤고딕330"/>
              </a:rPr>
              <a:t>: </a:t>
            </a:r>
            <a:r>
              <a:rPr lang="ko-KR" altLang="en-US" sz="2400">
                <a:solidFill>
                  <a:schemeClr val="bg1"/>
                </a:solidFill>
                <a:latin typeface="-윤고딕330"/>
                <a:ea typeface="-윤고딕330"/>
              </a:rPr>
              <a:t>아두이노</a:t>
            </a:r>
            <a:r>
              <a:rPr lang="en-US" altLang="ko-KR" sz="2400">
                <a:solidFill>
                  <a:schemeClr val="bg1"/>
                </a:solidFill>
                <a:latin typeface="-윤고딕330"/>
                <a:ea typeface="-윤고딕330"/>
              </a:rPr>
              <a:t>, eclipse</a:t>
            </a:r>
          </a:p>
          <a:p>
            <a:pPr lvl="0">
              <a:defRPr/>
            </a:pPr>
            <a:r>
              <a:rPr lang="en-US" altLang="ko-KR" sz="2400">
                <a:solidFill>
                  <a:schemeClr val="bg1"/>
                </a:solidFill>
                <a:latin typeface="-윤고딕330"/>
                <a:ea typeface="-윤고딕330"/>
              </a:rPr>
              <a:t>                   Android Studio,MySQL</a:t>
            </a:r>
          </a:p>
          <a:p>
            <a:pPr lvl="0">
              <a:defRPr/>
            </a:pPr>
            <a:r>
              <a:rPr lang="ko-KR" altLang="en-US" sz="2400">
                <a:solidFill>
                  <a:schemeClr val="bg1"/>
                </a:solidFill>
                <a:latin typeface="-윤고딕330"/>
                <a:ea typeface="-윤고딕330"/>
              </a:rPr>
              <a:t>개발 운영체제 </a:t>
            </a:r>
            <a:r>
              <a:rPr lang="en-US" altLang="ko-KR" sz="2400">
                <a:solidFill>
                  <a:schemeClr val="bg1"/>
                </a:solidFill>
                <a:latin typeface="-윤고딕330"/>
                <a:ea typeface="-윤고딕330"/>
              </a:rPr>
              <a:t>: Windows 10, </a:t>
            </a:r>
            <a:r>
              <a:rPr lang="ko-KR" altLang="en-US" sz="2400">
                <a:solidFill>
                  <a:schemeClr val="bg1"/>
                </a:solidFill>
                <a:latin typeface="-윤고딕330"/>
                <a:ea typeface="-윤고딕330"/>
              </a:rPr>
              <a:t>리눅스</a:t>
            </a:r>
          </a:p>
        </p:txBody>
      </p:sp>
      <p:pic>
        <p:nvPicPr>
          <p:cNvPr id="9" name="그림 8" descr="스크린샷이(가) 표시된 사진  높은 신뢰도로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42419" y="1179035"/>
            <a:ext cx="2892709" cy="4010898"/>
          </a:xfrm>
          <a:prstGeom prst="rect">
            <a:avLst/>
          </a:prstGeom>
        </p:spPr>
      </p:pic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1947550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업무 분담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179513" y="2060848"/>
          <a:ext cx="8784976" cy="35283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601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5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4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92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57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78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b="1" i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600" b="1" i="0">
                          <a:latin typeface="+mn-ea"/>
                          <a:ea typeface="+mn-ea"/>
                        </a:rPr>
                        <a:t>고상욱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600" b="1" i="0">
                          <a:latin typeface="+mn-ea"/>
                          <a:ea typeface="+mn-ea"/>
                        </a:rPr>
                        <a:t>김우조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600" b="1" i="0">
                          <a:latin typeface="+mn-ea"/>
                          <a:ea typeface="+mn-ea"/>
                        </a:rPr>
                        <a:t>고귀영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600" b="1" i="0">
                          <a:latin typeface="+mn-ea"/>
                          <a:ea typeface="+mn-ea"/>
                        </a:rPr>
                        <a:t>이종현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15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b="1" i="0">
                          <a:latin typeface="+mn-ea"/>
                          <a:ea typeface="+mn-ea"/>
                        </a:rPr>
                        <a:t>자료수집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500" b="1" i="0">
                          <a:latin typeface="+mn-ea"/>
                          <a:ea typeface="+mn-ea"/>
                        </a:rPr>
                        <a:t>MQTT, MySQL, </a:t>
                      </a: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아두이노</a:t>
                      </a:r>
                      <a:r>
                        <a:rPr lang="en-US" altLang="ko-KR" sz="1500" b="1" i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라즈베리파이</a:t>
                      </a:r>
                      <a:r>
                        <a:rPr lang="en-US" altLang="ko-KR" sz="1500" b="1" i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안드로이드 </a:t>
                      </a:r>
                      <a:r>
                        <a:rPr lang="en-US" altLang="ko-KR" sz="1500" b="1" i="0">
                          <a:latin typeface="+mn-ea"/>
                          <a:ea typeface="+mn-ea"/>
                        </a:rPr>
                        <a:t>API </a:t>
                      </a: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기술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1500" b="1" i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endParaRPr lang="ko-KR" altLang="en-US" sz="1500" b="1" i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500" b="1" i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390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b="1" i="0">
                          <a:latin typeface="+mn-ea"/>
                          <a:ea typeface="+mn-ea"/>
                        </a:rPr>
                        <a:t>설계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500" b="1" i="0">
                          <a:latin typeface="+mn-ea"/>
                          <a:ea typeface="+mn-ea"/>
                        </a:rPr>
                        <a:t>DB</a:t>
                      </a: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기능설계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프로토콜 서버 설계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500" b="1" i="0">
                          <a:latin typeface="+mn-ea"/>
                          <a:ea typeface="+mn-ea"/>
                        </a:rPr>
                        <a:t>H/W</a:t>
                      </a: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 전체적인 구성  설계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500" b="1" i="0">
                          <a:latin typeface="+mn-ea"/>
                          <a:ea typeface="+mn-ea"/>
                        </a:rPr>
                        <a:t>Application</a:t>
                      </a: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 기능 설계</a:t>
                      </a:r>
                      <a:endParaRPr lang="en-US" altLang="ko-KR" sz="1500" b="1" i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442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b="1" i="0">
                          <a:latin typeface="+mn-ea"/>
                          <a:ea typeface="+mn-ea"/>
                        </a:rPr>
                        <a:t>구현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500" b="1" i="0">
                          <a:latin typeface="+mn-ea"/>
                          <a:ea typeface="+mn-ea"/>
                        </a:rPr>
                        <a:t>DB</a:t>
                      </a: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기능구현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프로토콜 서버 통신 구현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각종 센서 및 아두이노 보드와의 통신 구현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500" b="1" i="0">
                          <a:latin typeface="+mn-ea"/>
                          <a:ea typeface="+mn-ea"/>
                        </a:rPr>
                        <a:t>Application</a:t>
                      </a: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 구현 </a:t>
                      </a:r>
                      <a:endParaRPr lang="en-US" altLang="ko-KR" sz="1500" b="1" i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406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b="1" i="0">
                          <a:latin typeface="+mn-ea"/>
                          <a:ea typeface="+mn-ea"/>
                        </a:rPr>
                        <a:t>테스트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통합테스트 유지보수</a:t>
                      </a:r>
                    </a:p>
                    <a:p>
                      <a:pPr algn="ctr" latinLnBrk="1">
                        <a:defRPr/>
                      </a:pPr>
                      <a:r>
                        <a:rPr lang="ko-KR" altLang="en-US" sz="1500" b="1" i="0">
                          <a:latin typeface="+mn-ea"/>
                          <a:ea typeface="+mn-ea"/>
                        </a:rPr>
                        <a:t>어플리케이션 작동 테스트</a:t>
                      </a:r>
                      <a:endParaRPr lang="en-US" altLang="ko-KR" sz="1500" b="1" i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3843025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졸업 연구 수행 일정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1768463" y="1268760"/>
          <a:ext cx="6760310" cy="4679177"/>
        </p:xfrm>
        <a:graphic>
          <a:graphicData uri="http://schemas.openxmlformats.org/drawingml/2006/table">
            <a:tbl>
              <a:tblPr/>
              <a:tblGrid>
                <a:gridCol w="17094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13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13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13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13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136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136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3136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77331"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연구내용 월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12</a:t>
                      </a: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월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1</a:t>
                      </a: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월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2</a:t>
                      </a: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월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3</a:t>
                      </a: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월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4</a:t>
                      </a: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월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5</a:t>
                      </a: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월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6</a:t>
                      </a: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월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7-9</a:t>
                      </a: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월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859"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주제 정하기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859"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설계 계획서 발표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7331"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MQTT </a:t>
                      </a: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조사 및 개발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5358"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각종 센서 서버 연결 및 동작 테스트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5358"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모바일 어플리케이션 개발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2859"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시스템 통합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2859"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테스트 및 보완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1699"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300" b="0" kern="0" spc="0">
                          <a:solidFill>
                            <a:schemeClr val="bg1"/>
                          </a:solidFill>
                          <a:effectLst/>
                          <a:latin typeface="-윤고딕330"/>
                          <a:ea typeface="-윤고딕330"/>
                        </a:rPr>
                        <a:t>최종보고서 작성</a:t>
                      </a:r>
                      <a:endParaRPr lang="ko-KR" altLang="en-US" sz="1300" b="0" kern="0" spc="0">
                        <a:solidFill>
                          <a:schemeClr val="bg1"/>
                        </a:solidFill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84469" marR="84469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300" b="0" kern="0" spc="0">
                        <a:solidFill>
                          <a:schemeClr val="bg1"/>
                        </a:solidFill>
                        <a:effectLst/>
                        <a:latin typeface="-윤고딕330"/>
                        <a:ea typeface="-윤고딕330"/>
                      </a:endParaRPr>
                    </a:p>
                  </a:txBody>
                  <a:tcPr marL="23353" marR="23353" marT="23353" marB="2335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B2B2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1433200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  <a:latin typeface="-윤고딕330"/>
                <a:ea typeface="-윤고딕330"/>
              </a:rPr>
              <a:t>Github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3390" y="1196752"/>
            <a:ext cx="5081275" cy="44916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400" dirty="0">
                <a:solidFill>
                  <a:schemeClr val="bg1"/>
                </a:solidFill>
                <a:latin typeface="-윤고딕330"/>
                <a:ea typeface="-윤고딕330"/>
              </a:rPr>
              <a:t>https://github.com/C4-LJH/C4.git</a:t>
            </a:r>
            <a:endParaRPr lang="ko-KR" altLang="en-US" sz="1400" dirty="0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13FC860-8158-48AC-B5A4-1F9D3B682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691" y="2096852"/>
            <a:ext cx="4902385" cy="35643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C355D3-6766-43AE-BC7F-4AB059C4AF1C}"/>
              </a:ext>
            </a:extLst>
          </p:cNvPr>
          <p:cNvSpPr txBox="1"/>
          <p:nvPr/>
        </p:nvSpPr>
        <p:spPr>
          <a:xfrm>
            <a:off x="5713625" y="2075537"/>
            <a:ext cx="38127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dirty="0" err="1">
                <a:solidFill>
                  <a:schemeClr val="bg1"/>
                </a:solidFill>
                <a:latin typeface="-윤고딕330"/>
                <a:ea typeface="-윤고딕330"/>
              </a:rPr>
              <a:t>깃허브</a:t>
            </a:r>
            <a:r>
              <a:rPr lang="ko-KR" altLang="en-US" sz="2400" dirty="0">
                <a:solidFill>
                  <a:schemeClr val="bg1"/>
                </a:solidFill>
                <a:latin typeface="-윤고딕330"/>
                <a:ea typeface="-윤고딕330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lvl="0">
              <a:defRPr/>
            </a:pPr>
            <a:endParaRPr lang="en-US" altLang="ko-KR" sz="2400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lvl="0">
              <a:defRPr/>
            </a:pPr>
            <a:r>
              <a:rPr lang="ko-KR" altLang="en-US" sz="2400" dirty="0" err="1">
                <a:solidFill>
                  <a:schemeClr val="bg1"/>
                </a:solidFill>
                <a:latin typeface="-윤고딕330"/>
                <a:ea typeface="-윤고딕330"/>
              </a:rPr>
              <a:t>고상욱</a:t>
            </a:r>
            <a:r>
              <a:rPr lang="ko-KR" altLang="en-US" sz="2400" dirty="0">
                <a:solidFill>
                  <a:schemeClr val="bg1"/>
                </a:solidFill>
                <a:latin typeface="-윤고딕330"/>
                <a:ea typeface="-윤고딕330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-윤고딕330"/>
                <a:ea typeface="-윤고딕330"/>
              </a:rPr>
              <a:t>: </a:t>
            </a:r>
            <a:r>
              <a:rPr lang="en-US" altLang="ko-KR" sz="2400" dirty="0" err="1">
                <a:solidFill>
                  <a:schemeClr val="bg1"/>
                </a:solidFill>
                <a:latin typeface="-윤고딕330"/>
                <a:ea typeface="-윤고딕330"/>
              </a:rPr>
              <a:t>kosanguk</a:t>
            </a:r>
            <a:endParaRPr lang="en-US" altLang="ko-KR" sz="2400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lvl="0">
              <a:defRPr/>
            </a:pPr>
            <a:endParaRPr lang="en-US" altLang="ko-KR" sz="2400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lvl="0">
              <a:defRPr/>
            </a:pPr>
            <a:r>
              <a:rPr lang="ko-KR" altLang="en-US" sz="2400" dirty="0" err="1">
                <a:solidFill>
                  <a:schemeClr val="bg1"/>
                </a:solidFill>
                <a:latin typeface="-윤고딕330"/>
                <a:ea typeface="-윤고딕330"/>
              </a:rPr>
              <a:t>김우조</a:t>
            </a:r>
            <a:r>
              <a:rPr lang="ko-KR" altLang="en-US" sz="2400" dirty="0">
                <a:solidFill>
                  <a:schemeClr val="bg1"/>
                </a:solidFill>
                <a:latin typeface="-윤고딕330"/>
                <a:ea typeface="-윤고딕330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-윤고딕330"/>
                <a:ea typeface="-윤고딕330"/>
              </a:rPr>
              <a:t>: U-Zo</a:t>
            </a:r>
          </a:p>
          <a:p>
            <a:pPr lvl="0">
              <a:defRPr/>
            </a:pPr>
            <a:endParaRPr lang="en-US" altLang="ko-KR" sz="2400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lvl="0">
              <a:defRPr/>
            </a:pPr>
            <a:r>
              <a:rPr lang="ko-KR" altLang="en-US" sz="2400" dirty="0" err="1">
                <a:solidFill>
                  <a:schemeClr val="bg1"/>
                </a:solidFill>
                <a:latin typeface="-윤고딕330"/>
                <a:ea typeface="-윤고딕330"/>
              </a:rPr>
              <a:t>고귀영</a:t>
            </a:r>
            <a:r>
              <a:rPr lang="ko-KR" altLang="en-US" sz="2400" dirty="0">
                <a:solidFill>
                  <a:schemeClr val="bg1"/>
                </a:solidFill>
                <a:latin typeface="-윤고딕330"/>
                <a:ea typeface="-윤고딕330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-윤고딕330"/>
                <a:ea typeface="-윤고딕330"/>
              </a:rPr>
              <a:t>: </a:t>
            </a:r>
            <a:r>
              <a:rPr lang="en-US" altLang="ko-KR" sz="2400" dirty="0" err="1">
                <a:solidFill>
                  <a:schemeClr val="bg1"/>
                </a:solidFill>
                <a:latin typeface="-윤고딕330"/>
                <a:ea typeface="-윤고딕330"/>
              </a:rPr>
              <a:t>GoGwiYeong</a:t>
            </a:r>
            <a:endParaRPr lang="en-US" altLang="ko-KR" sz="2400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lvl="0">
              <a:defRPr/>
            </a:pPr>
            <a:endParaRPr lang="en-US" altLang="ko-KR" sz="2400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lvl="0">
              <a:defRPr/>
            </a:pPr>
            <a:r>
              <a:rPr lang="ko-KR" altLang="en-US" sz="2400" dirty="0">
                <a:solidFill>
                  <a:schemeClr val="bg1"/>
                </a:solidFill>
                <a:latin typeface="-윤고딕330"/>
                <a:ea typeface="-윤고딕330"/>
              </a:rPr>
              <a:t>이종현 </a:t>
            </a:r>
            <a:r>
              <a:rPr lang="en-US" altLang="ko-KR" sz="2400" dirty="0">
                <a:solidFill>
                  <a:schemeClr val="bg1"/>
                </a:solidFill>
                <a:latin typeface="-윤고딕330"/>
                <a:ea typeface="-윤고딕330"/>
              </a:rPr>
              <a:t>: C4-LJH</a:t>
            </a:r>
            <a:endParaRPr lang="ko-KR" altLang="en-US" sz="2400" dirty="0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</p:spTree>
    <p:extLst>
      <p:ext uri="{BB962C8B-B14F-4D97-AF65-F5344CB8AC3E}">
        <p14:creationId xmlns:p14="http://schemas.microsoft.com/office/powerpoint/2010/main" val="418327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63390" y="467738"/>
            <a:ext cx="1947550" cy="5685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참고 문헌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43709" y="2536030"/>
            <a:ext cx="1481532" cy="17859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7048" y="3036583"/>
            <a:ext cx="6015582" cy="771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500" b="1">
                <a:solidFill>
                  <a:schemeClr val="bg1"/>
                </a:solidFill>
                <a:latin typeface="-윤고딕330"/>
                <a:ea typeface="-윤고딕330"/>
              </a:rPr>
              <a:t>o Rasberry pi</a:t>
            </a:r>
          </a:p>
          <a:p>
            <a:pPr lvl="0">
              <a:defRPr lang="ko-KR" altLang="en-US"/>
            </a:pPr>
            <a:r>
              <a:rPr lang="en-US" altLang="ko-KR" sz="2000" b="1">
                <a:solidFill>
                  <a:schemeClr val="bg1"/>
                </a:solidFill>
                <a:latin typeface="-윤고딕330"/>
                <a:ea typeface="-윤고딕330"/>
              </a:rPr>
              <a:t>http://www.rasplay.org/</a:t>
            </a:r>
          </a:p>
        </p:txBody>
      </p:sp>
      <p:sp>
        <p:nvSpPr>
          <p:cNvPr id="7" name="TextBox 4"/>
          <p:cNvSpPr txBox="1"/>
          <p:nvPr/>
        </p:nvSpPr>
        <p:spPr>
          <a:xfrm>
            <a:off x="4139952" y="1230686"/>
            <a:ext cx="4896544" cy="1081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500" b="1" dirty="0">
                <a:solidFill>
                  <a:schemeClr val="bg1"/>
                </a:solidFill>
                <a:latin typeface="-윤고딕330"/>
                <a:ea typeface="-윤고딕330"/>
              </a:rPr>
              <a:t>o MQTT</a:t>
            </a:r>
            <a:r>
              <a:rPr lang="ko-KR" altLang="en-US" sz="2500" b="1" dirty="0">
                <a:solidFill>
                  <a:schemeClr val="bg1"/>
                </a:solidFill>
                <a:latin typeface="-윤고딕330"/>
                <a:ea typeface="-윤고딕330"/>
              </a:rPr>
              <a:t> 관련 논문</a:t>
            </a:r>
          </a:p>
          <a:p>
            <a:pPr lvl="0">
              <a:defRPr lang="ko-KR" altLang="en-US"/>
            </a:pPr>
            <a:r>
              <a:rPr lang="en-US" altLang="ko-KR" sz="2000" b="1" dirty="0">
                <a:solidFill>
                  <a:schemeClr val="bg1"/>
                </a:solidFill>
                <a:latin typeface="-윤고딕330"/>
                <a:ea typeface="-윤고딕330"/>
              </a:rPr>
              <a:t>    - MQTT</a:t>
            </a:r>
            <a:r>
              <a:rPr lang="ko-KR" altLang="en-US" sz="2000" b="1" dirty="0">
                <a:solidFill>
                  <a:schemeClr val="bg1"/>
                </a:solidFill>
                <a:latin typeface="-윤고딕330"/>
                <a:ea typeface="-윤고딕330"/>
              </a:rPr>
              <a:t> 기반의 </a:t>
            </a:r>
            <a:r>
              <a:rPr lang="ko-KR" altLang="en-US" sz="2000" b="1" dirty="0" err="1">
                <a:solidFill>
                  <a:schemeClr val="bg1"/>
                </a:solidFill>
                <a:latin typeface="-윤고딕330"/>
                <a:ea typeface="-윤고딕330"/>
              </a:rPr>
              <a:t>스마트홈에서</a:t>
            </a:r>
            <a:r>
              <a:rPr lang="ko-KR" altLang="en-US" sz="2000" b="1" dirty="0">
                <a:solidFill>
                  <a:schemeClr val="bg1"/>
                </a:solidFill>
                <a:latin typeface="-윤고딕330"/>
                <a:ea typeface="-윤고딕330"/>
              </a:rPr>
              <a:t> 실시간 </a:t>
            </a:r>
          </a:p>
          <a:p>
            <a:pPr lvl="0">
              <a:defRPr lang="ko-KR" altLang="en-US"/>
            </a:pPr>
            <a:r>
              <a:rPr lang="en-US" altLang="ko-KR" sz="2000" b="1" dirty="0">
                <a:solidFill>
                  <a:schemeClr val="bg1"/>
                </a:solidFill>
                <a:latin typeface="-윤고딕330"/>
                <a:ea typeface="-윤고딕330"/>
              </a:rPr>
              <a:t>      </a:t>
            </a:r>
            <a:r>
              <a:rPr lang="ko-KR" altLang="en-US" sz="2000" b="1" dirty="0">
                <a:solidFill>
                  <a:schemeClr val="bg1"/>
                </a:solidFill>
                <a:latin typeface="-윤고딕330"/>
                <a:ea typeface="-윤고딕330"/>
              </a:rPr>
              <a:t>수요반응 게이트웨이 설계 및 구현</a:t>
            </a:r>
            <a:endParaRPr lang="ko-KR" altLang="en-US" sz="2500" b="1" dirty="0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52483" y="1299006"/>
            <a:ext cx="2202172" cy="960115"/>
          </a:xfrm>
          <a:prstGeom prst="rect">
            <a:avLst/>
          </a:prstGeom>
        </p:spPr>
      </p:pic>
      <p:sp>
        <p:nvSpPr>
          <p:cNvPr id="9" name="TextBox 4"/>
          <p:cNvSpPr txBox="1"/>
          <p:nvPr/>
        </p:nvSpPr>
        <p:spPr>
          <a:xfrm>
            <a:off x="4148173" y="4534704"/>
            <a:ext cx="4896544" cy="12260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500" b="1">
                <a:solidFill>
                  <a:schemeClr val="bg1"/>
                </a:solidFill>
                <a:latin typeface="-윤고딕330"/>
                <a:ea typeface="-윤고딕330"/>
              </a:rPr>
              <a:t>o  </a:t>
            </a:r>
            <a:r>
              <a:rPr lang="ko-KR" altLang="ko-KR" sz="2500" b="1">
                <a:solidFill>
                  <a:schemeClr val="bg1"/>
                </a:solidFill>
                <a:latin typeface="-윤고딕330"/>
                <a:ea typeface="-윤고딕330"/>
              </a:rPr>
              <a:t>MQTT, CoAP 통신 프로토콜 사용 전력량 비교에 관한 연구</a:t>
            </a:r>
          </a:p>
          <a:p>
            <a:pPr lvl="0">
              <a:defRPr lang="ko-KR" altLang="en-US"/>
            </a:pPr>
            <a:r>
              <a:rPr lang="en-US" altLang="ko-KR" sz="2500" b="1">
                <a:solidFill>
                  <a:schemeClr val="bg1"/>
                </a:solidFill>
                <a:latin typeface="-윤고딕330"/>
                <a:ea typeface="-윤고딕330"/>
              </a:rPr>
              <a:t>-</a:t>
            </a:r>
            <a:r>
              <a:rPr lang="ko-KR" altLang="en-US" sz="2500" b="1">
                <a:solidFill>
                  <a:schemeClr val="bg1"/>
                </a:solidFill>
                <a:latin typeface="-윤고딕330"/>
                <a:ea typeface="-윤고딕330"/>
              </a:rPr>
              <a:t>김현근</a:t>
            </a:r>
            <a:r>
              <a:rPr lang="en-US" altLang="ko-KR" sz="2500" b="1">
                <a:solidFill>
                  <a:schemeClr val="bg1"/>
                </a:solidFill>
                <a:latin typeface="-윤고딕330"/>
                <a:ea typeface="-윤고딕330"/>
              </a:rPr>
              <a:t>-</a:t>
            </a:r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5EA179-DC4A-407F-BA55-DDF64CD2C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7AF9B8-BCD4-4C6D-8085-A18D2960B2B8}"/>
              </a:ext>
            </a:extLst>
          </p:cNvPr>
          <p:cNvSpPr txBox="1"/>
          <p:nvPr/>
        </p:nvSpPr>
        <p:spPr>
          <a:xfrm>
            <a:off x="1763395" y="467995"/>
            <a:ext cx="3265638" cy="58477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3200" b="0" cap="none" dirty="0">
                <a:solidFill>
                  <a:srgbClr val="FFFFFF"/>
                </a:solidFill>
                <a:latin typeface="-윤고딕330"/>
                <a:ea typeface="-윤고딕330"/>
              </a:rPr>
              <a:t>지적 사항 및 답변</a:t>
            </a:r>
          </a:p>
        </p:txBody>
      </p:sp>
      <p:graphicFrame>
        <p:nvGraphicFramePr>
          <p:cNvPr id="6" name="Group 1030">
            <a:extLst>
              <a:ext uri="{FF2B5EF4-FFF2-40B4-BE49-F238E27FC236}">
                <a16:creationId xmlns:a16="http://schemas.microsoft.com/office/drawing/2014/main" id="{97B8559E-2B53-4675-815D-B0B5947B1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608860"/>
              </p:ext>
            </p:extLst>
          </p:nvPr>
        </p:nvGraphicFramePr>
        <p:xfrm>
          <a:off x="904553" y="1081345"/>
          <a:ext cx="7629525" cy="527759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897187">
                  <a:extLst>
                    <a:ext uri="{9D8B030D-6E8A-4147-A177-3AD203B41FA5}">
                      <a16:colId xmlns:a16="http://schemas.microsoft.com/office/drawing/2014/main" val="1171995227"/>
                    </a:ext>
                  </a:extLst>
                </a:gridCol>
                <a:gridCol w="4732338">
                  <a:extLst>
                    <a:ext uri="{9D8B030D-6E8A-4147-A177-3AD203B41FA5}">
                      <a16:colId xmlns:a16="http://schemas.microsoft.com/office/drawing/2014/main" val="1796100060"/>
                    </a:ext>
                  </a:extLst>
                </a:gridCol>
              </a:tblGrid>
              <a:tr h="324561"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지적사항</a:t>
                      </a:r>
                      <a:endParaRPr kumimoji="1" lang="ko-KR" altLang="ko-KR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답변</a:t>
                      </a:r>
                      <a:endParaRPr kumimoji="1" lang="ko-KR" altLang="ko-KR" sz="18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5602899"/>
                  </a:ext>
                </a:extLst>
              </a:tr>
              <a:tr h="783860"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1. IOT </a:t>
                      </a:r>
                      <a:r>
                        <a:rPr kumimoji="1" lang="ko-KR" altLang="ko-KR" sz="180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data</a:t>
                      </a:r>
                      <a:r>
                        <a:rPr kumimoji="1" lang="ko-KR" altLang="ko-KR" sz="18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</a:t>
                      </a:r>
                      <a:r>
                        <a:rPr kumimoji="1" lang="ko-KR" altLang="ko-KR" sz="180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key를</a:t>
                      </a:r>
                      <a:r>
                        <a:rPr kumimoji="1" lang="ko-KR" altLang="ko-KR" sz="18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</a:t>
                      </a:r>
                    </a:p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   활용하는 기능</a:t>
                      </a:r>
                      <a:endParaRPr kumimoji="1" lang="ko-KR" altLang="ko-KR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각 센싱 정보를 토대로 </a:t>
                      </a:r>
                      <a:r>
                        <a:rPr kumimoji="1" lang="ko-KR" altLang="ko-KR" sz="180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Topic을</a:t>
                      </a:r>
                      <a:r>
                        <a:rPr kumimoji="1" lang="ko-KR" altLang="ko-KR" sz="18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발행하면 디바이스에서 필요한 정보를 구독하는 형태로 활용 및 기능은 아래 답변에 포함</a:t>
                      </a:r>
                      <a:endParaRPr kumimoji="1" lang="ko-KR" altLang="ko-KR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9457006"/>
                  </a:ext>
                </a:extLst>
              </a:tr>
              <a:tr h="1019018"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2. 지능적인 요소 </a:t>
                      </a:r>
                    </a:p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   첨가 고려 및 지능형</a:t>
                      </a:r>
                    </a:p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   알고리즘 적용 필요</a:t>
                      </a:r>
                      <a:endParaRPr kumimoji="1" lang="ko-KR" altLang="ko-KR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각 센싱 데이터를 받아 온도에 따른 상대 습도, 불쾌지수를 계산하는 알고리즘 적용 및 사용자에게 건조, 습함, 병원균 조심 등을 알림</a:t>
                      </a:r>
                      <a:endParaRPr kumimoji="1" lang="ko-KR" altLang="ko-KR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1379502"/>
                  </a:ext>
                </a:extLst>
              </a:tr>
              <a:tr h="783860"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3. MQTT프로토콜 사용의</a:t>
                      </a:r>
                    </a:p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   필요성 제시</a:t>
                      </a:r>
                      <a:endParaRPr kumimoji="1" lang="ko-KR" altLang="ko-KR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디바이스간 통신의 전력 소모, 낮은 성능, 신뢰할 수 없는 인터넷 환경에 적합한 프로토콜</a:t>
                      </a:r>
                      <a:endParaRPr kumimoji="1" lang="ko-KR" altLang="ko-KR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6981592"/>
                  </a:ext>
                </a:extLst>
              </a:tr>
              <a:tr h="783860"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4. RPI보드 하나로는</a:t>
                      </a:r>
                    </a:p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   computing power 부족</a:t>
                      </a:r>
                      <a:endParaRPr kumimoji="1" lang="ko-KR" altLang="ko-KR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MQTT 프로토콜은 HTTP 프로토콜 대비 24.57%의 전력 효율성을 보이며 저전력으로 충분한 computing power</a:t>
                      </a:r>
                      <a:endParaRPr kumimoji="1" lang="ko-KR" altLang="ko-KR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8187911"/>
                  </a:ext>
                </a:extLst>
              </a:tr>
              <a:tr h="548702"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5. SW개발의 난이도와 </a:t>
                      </a:r>
                    </a:p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   분량을 높일 필요있음</a:t>
                      </a:r>
                      <a:endParaRPr kumimoji="1" lang="ko-KR" altLang="ko-KR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위 2번의 알고리즘 추가로 SW개발의 난이도 및 분량 증가</a:t>
                      </a:r>
                      <a:endParaRPr kumimoji="1" lang="ko-KR" altLang="ko-KR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5303045"/>
                  </a:ext>
                </a:extLst>
              </a:tr>
              <a:tr h="548702"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6. PC에서 웹브라우저를 </a:t>
                      </a:r>
                    </a:p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   통한 접근 필요</a:t>
                      </a:r>
                      <a:endParaRPr kumimoji="1" lang="ko-KR" altLang="ko-KR" sz="1800" b="0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9890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528763" indent="-449263" defTabSz="898525">
                        <a:lnSpc>
                          <a:spcPct val="110000"/>
                        </a:lnSpc>
                        <a:buClr>
                          <a:schemeClr val="tx1"/>
                        </a:buClr>
                        <a:buFont typeface="맑은 고딕" panose="020B0503020000020004" pitchFamily="50" charset="-127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206851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608263" indent="-449263" defTabSz="898525">
                        <a:lnSpc>
                          <a:spcPct val="110000"/>
                        </a:lnSpc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30654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5226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9798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437063" indent="-449263" defTabSz="898525" fontAlgn="base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맑은 고딕" panose="020B0503020000020004" pitchFamily="50" charset="-127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898525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ko-KR" sz="18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관리할 수 있는 웹 서버 기능 추가, 모바일 어플리케이션과 동기화 예정</a:t>
                      </a:r>
                      <a:endParaRPr kumimoji="1" lang="ko-KR" altLang="ko-KR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0422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577843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69315" y="1319530"/>
            <a:ext cx="2555875" cy="64579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3429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Char char="•"/>
              <a:defRPr/>
            </a:pPr>
            <a:r>
              <a:rPr lang="en-US" altLang="ko-KR" sz="2400" b="0" cap="none">
                <a:solidFill>
                  <a:srgbClr val="FFFFFF"/>
                </a:solidFill>
                <a:latin typeface="-윤고딕330"/>
                <a:ea typeface="-윤고딕330"/>
              </a:rPr>
              <a:t>연구 개발 배경</a:t>
            </a:r>
            <a:endParaRPr lang="ko-KR" altLang="en-US" sz="2400" b="0" cap="none">
              <a:solidFill>
                <a:srgbClr val="FFFFFF"/>
              </a:solidFill>
              <a:latin typeface="-윤고딕330"/>
              <a:ea typeface="-윤고딕330"/>
            </a:endParaRPr>
          </a:p>
        </p:txBody>
      </p:sp>
      <p:pic>
        <p:nvPicPr>
          <p:cNvPr id="10" name="그림 9" descr="C:/Users/H/AppData/Roaming/PolarisOffice/ETemp/9204_4836120/fImage10811635341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879340" y="2741295"/>
            <a:ext cx="3596640" cy="331724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763395" y="467995"/>
            <a:ext cx="2890520" cy="56832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ko-KR" sz="3200" b="0" cap="none" dirty="0" err="1">
                <a:solidFill>
                  <a:srgbClr val="FFFFFF"/>
                </a:solidFill>
                <a:latin typeface="-윤고딕330"/>
                <a:ea typeface="-윤고딕330"/>
              </a:rPr>
              <a:t>졸업</a:t>
            </a:r>
            <a:r>
              <a:rPr lang="en-US" altLang="ko-KR" sz="3200" b="0" cap="none" dirty="0">
                <a:solidFill>
                  <a:srgbClr val="FFFFFF"/>
                </a:solidFill>
                <a:latin typeface="-윤고딕330"/>
                <a:ea typeface="-윤고딕330"/>
              </a:rPr>
              <a:t> </a:t>
            </a:r>
            <a:r>
              <a:rPr lang="en-US" altLang="ko-KR" sz="3200" b="0" cap="none" dirty="0" err="1">
                <a:solidFill>
                  <a:srgbClr val="FFFFFF"/>
                </a:solidFill>
                <a:latin typeface="-윤고딕330"/>
                <a:ea typeface="-윤고딕330"/>
              </a:rPr>
              <a:t>연구</a:t>
            </a:r>
            <a:r>
              <a:rPr lang="en-US" altLang="ko-KR" sz="3200" b="0" cap="none" dirty="0">
                <a:solidFill>
                  <a:srgbClr val="FFFFFF"/>
                </a:solidFill>
                <a:latin typeface="-윤고딕330"/>
                <a:ea typeface="-윤고딕330"/>
              </a:rPr>
              <a:t> </a:t>
            </a:r>
            <a:r>
              <a:rPr lang="en-US" altLang="ko-KR" sz="3200" b="0" cap="none" dirty="0" err="1">
                <a:solidFill>
                  <a:srgbClr val="FFFFFF"/>
                </a:solidFill>
                <a:latin typeface="-윤고딕330"/>
                <a:ea typeface="-윤고딕330"/>
              </a:rPr>
              <a:t>개요</a:t>
            </a:r>
            <a:endParaRPr lang="ko-KR" altLang="en-US" sz="3200" b="0" cap="none" dirty="0">
              <a:solidFill>
                <a:srgbClr val="FFFFFF"/>
              </a:solidFill>
              <a:latin typeface="-윤고딕330"/>
              <a:ea typeface="-윤고딕330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69315" y="2741295"/>
            <a:ext cx="3398520" cy="3317240"/>
          </a:xfrm>
          <a:prstGeom prst="rect">
            <a:avLst/>
          </a:prstGeom>
        </p:spPr>
      </p:pic>
      <p:sp>
        <p:nvSpPr>
          <p:cNvPr id="1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763395" y="467995"/>
            <a:ext cx="2890520" cy="5683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졸업 연구 개요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61440" y="1221740"/>
            <a:ext cx="6409690" cy="572008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3429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ko-KR" altLang="en-US" sz="2400" b="0" cap="none" dirty="0">
                <a:solidFill>
                  <a:schemeClr val="bg1"/>
                </a:solidFill>
                <a:latin typeface="-윤고딕330"/>
                <a:ea typeface="-윤고딕330"/>
              </a:rPr>
              <a:t>사물 인터넷 구축의 대표적인 문제점</a:t>
            </a:r>
          </a:p>
          <a:p>
            <a:pPr marL="3429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endParaRPr lang="ko-KR" altLang="en-US" sz="2400" b="0" cap="none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endParaRPr lang="ko-KR" altLang="en-US" sz="1800" b="0" cap="none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ko-KR" altLang="en-US" sz="2100" b="0" cap="none" dirty="0">
                <a:solidFill>
                  <a:srgbClr val="FFFF00"/>
                </a:solidFill>
                <a:latin typeface="-윤고딕330"/>
                <a:ea typeface="-윤고딕330"/>
              </a:rPr>
              <a:t>디바이스의 전력 소모 문제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endParaRPr lang="ko-KR" altLang="en-US" sz="2100" b="0" cap="none" dirty="0">
              <a:solidFill>
                <a:srgbClr val="FFFF00"/>
              </a:solidFill>
              <a:latin typeface="-윤고딕330"/>
              <a:ea typeface="-윤고딕330"/>
            </a:endParaRP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ko-KR" altLang="en-US" sz="2100" b="0" cap="none" dirty="0">
                <a:solidFill>
                  <a:srgbClr val="FFFF00"/>
                </a:solidFill>
                <a:latin typeface="-윤고딕330"/>
                <a:ea typeface="-윤고딕330"/>
              </a:rPr>
              <a:t>디바이스의 낮은 성능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endParaRPr lang="ko-KR" altLang="en-US" sz="2100" b="0" cap="none" dirty="0">
              <a:solidFill>
                <a:srgbClr val="FFFF00"/>
              </a:solidFill>
              <a:latin typeface="-윤고딕330"/>
              <a:ea typeface="-윤고딕330"/>
            </a:endParaRP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ko-KR" altLang="en-US" sz="2100" b="0" cap="none" dirty="0">
                <a:solidFill>
                  <a:srgbClr val="FFFF00"/>
                </a:solidFill>
                <a:latin typeface="-윤고딕330"/>
                <a:ea typeface="-윤고딕330"/>
              </a:rPr>
              <a:t>불안정한 인터넷 환경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endParaRPr lang="ko-KR" altLang="en-US" sz="2100" b="0" cap="none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endParaRPr lang="ko-KR" altLang="en-US" sz="1800" b="0" cap="none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endParaRPr lang="ko-KR" altLang="en-US" sz="1800" b="0" cap="none" dirty="0">
              <a:solidFill>
                <a:schemeClr val="bg1"/>
              </a:solidFill>
              <a:latin typeface="-윤고딕330"/>
              <a:ea typeface="-윤고딕330"/>
            </a:endParaRP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endParaRPr lang="en-US" altLang="ko-KR" sz="1800" b="0" cap="none" dirty="0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1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61439" y="1600835"/>
            <a:ext cx="6697980" cy="59926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3429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altLang="ko-KR" sz="2400" b="0" cap="none" dirty="0">
                <a:solidFill>
                  <a:schemeClr val="bg1"/>
                </a:solidFill>
                <a:latin typeface="-윤고딕330"/>
                <a:ea typeface="-윤고딕330"/>
              </a:rPr>
              <a:t>MQTT</a:t>
            </a:r>
            <a:r>
              <a:rPr lang="ko-KR" altLang="en-US" sz="2400" b="0" cap="none" dirty="0">
                <a:solidFill>
                  <a:schemeClr val="bg1"/>
                </a:solidFill>
                <a:latin typeface="-윤고딕330"/>
                <a:ea typeface="-윤고딕330"/>
              </a:rPr>
              <a:t> 프로토콜 선정 이유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49425" y="538480"/>
            <a:ext cx="2894965" cy="5740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ko-KR" sz="3200" b="0" cap="none">
                <a:solidFill>
                  <a:schemeClr val="bg1"/>
                </a:solidFill>
                <a:latin typeface="-윤고딕330"/>
                <a:ea typeface="-윤고딕330"/>
              </a:rPr>
              <a:t>졸업 연구 개요</a:t>
            </a:r>
            <a:endParaRPr lang="ko-KR" altLang="en-US" sz="3200" b="0" cap="none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C078765-E930-40C9-9256-8D0E813A4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502" y="2420888"/>
            <a:ext cx="5057775" cy="304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61E110-3035-46E8-825F-F15EA26AC79C}"/>
              </a:ext>
            </a:extLst>
          </p:cNvPr>
          <p:cNvSpPr txBox="1"/>
          <p:nvPr/>
        </p:nvSpPr>
        <p:spPr>
          <a:xfrm>
            <a:off x="1723874" y="5693102"/>
            <a:ext cx="5973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FF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신뢰성 있는 </a:t>
            </a:r>
            <a:r>
              <a:rPr lang="en-US" altLang="ko-KR" dirty="0">
                <a:solidFill>
                  <a:srgbClr val="FFFF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COAP_CON</a:t>
            </a:r>
            <a:r>
              <a:rPr lang="ko-KR" altLang="en-US" dirty="0">
                <a:solidFill>
                  <a:srgbClr val="FFFF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통신 대비 </a:t>
            </a:r>
            <a:r>
              <a:rPr lang="en-US" altLang="ko-KR" dirty="0">
                <a:solidFill>
                  <a:srgbClr val="FFFF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MQTT</a:t>
            </a:r>
            <a:r>
              <a:rPr lang="ko-KR" altLang="en-US" dirty="0">
                <a:solidFill>
                  <a:srgbClr val="FFFF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가 고효율을 보임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61439" y="1600835"/>
            <a:ext cx="6697980" cy="475043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3429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altLang="ko-KR" sz="2400" b="0" cap="none">
                <a:solidFill>
                  <a:schemeClr val="bg1"/>
                </a:solidFill>
                <a:latin typeface="-윤고딕330"/>
                <a:ea typeface="-윤고딕330"/>
              </a:rPr>
              <a:t>MQTT</a:t>
            </a:r>
            <a:r>
              <a:rPr lang="ko-KR" altLang="en-US" sz="2400" b="0" cap="none">
                <a:solidFill>
                  <a:schemeClr val="bg1"/>
                </a:solidFill>
                <a:latin typeface="-윤고딕330"/>
                <a:ea typeface="-윤고딕330"/>
              </a:rPr>
              <a:t> 프로토콜 선정 이유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altLang="ko-KR" sz="1800" b="0" cap="none">
                <a:solidFill>
                  <a:srgbClr val="FFFF00"/>
                </a:solidFill>
                <a:latin typeface="-윤고딕330"/>
                <a:ea typeface="-윤고딕330"/>
              </a:rPr>
              <a:t>Broker를 통해 송신자가 특정 메시지를 publish하고 수신자가 메시지를 subscribe 하는 방식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altLang="ko-KR" sz="1800" b="0" cap="none">
                <a:solidFill>
                  <a:schemeClr val="bg1"/>
                </a:solidFill>
                <a:latin typeface="-윤고딕330"/>
                <a:ea typeface="-윤고딕330"/>
              </a:rPr>
              <a:t>초당 1000단위의 메시지 전송이 될 수 있어 </a:t>
            </a:r>
            <a:r>
              <a:rPr lang="en-US" altLang="ko-KR" sz="1800" b="0" cap="none">
                <a:solidFill>
                  <a:srgbClr val="FFFF00"/>
                </a:solidFill>
                <a:latin typeface="-윤고딕330"/>
                <a:ea typeface="-윤고딕330"/>
              </a:rPr>
              <a:t>가볍고 빠르다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altLang="ko-KR" sz="1800" b="0" cap="none">
                <a:solidFill>
                  <a:schemeClr val="bg1"/>
                </a:solidFill>
                <a:latin typeface="-윤고딕330"/>
                <a:ea typeface="-윤고딕330"/>
              </a:rPr>
              <a:t>제한된 장치, </a:t>
            </a:r>
            <a:r>
              <a:rPr lang="en-US" altLang="ko-KR" sz="1800" b="0" cap="none">
                <a:solidFill>
                  <a:srgbClr val="FFFF00"/>
                </a:solidFill>
                <a:latin typeface="-윤고딕330"/>
                <a:ea typeface="-윤고딕330"/>
              </a:rPr>
              <a:t>낮은 대역폭</a:t>
            </a:r>
            <a:r>
              <a:rPr lang="en-US" altLang="ko-KR" sz="1800" b="0" cap="none">
                <a:solidFill>
                  <a:schemeClr val="bg1"/>
                </a:solidFill>
                <a:latin typeface="-윤고딕330"/>
                <a:ea typeface="-윤고딕330"/>
              </a:rPr>
              <a:t> 환경에 최적화된 프로토콜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altLang="ko-KR" sz="1800" b="0" cap="none">
                <a:solidFill>
                  <a:schemeClr val="bg1"/>
                </a:solidFill>
                <a:latin typeface="-윤고딕330"/>
                <a:ea typeface="-윤고딕330"/>
              </a:rPr>
              <a:t>자체적으로 차지하고 있는 리소스를 최소화하여 </a:t>
            </a:r>
            <a:r>
              <a:rPr lang="en-US" altLang="ko-KR" sz="1800" b="0" cap="none">
                <a:solidFill>
                  <a:srgbClr val="FFFF00"/>
                </a:solidFill>
                <a:latin typeface="-윤고딕330"/>
                <a:ea typeface="-윤고딕330"/>
              </a:rPr>
              <a:t>저전력</a:t>
            </a:r>
            <a:r>
              <a:rPr lang="en-US" altLang="ko-KR" sz="1800" b="0" cap="none">
                <a:solidFill>
                  <a:schemeClr val="bg1"/>
                </a:solidFill>
                <a:latin typeface="-윤고딕330"/>
                <a:ea typeface="-윤고딕330"/>
              </a:rPr>
              <a:t>이 가장 큰 장점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altLang="ko-KR" sz="1800" b="0" cap="none">
                <a:solidFill>
                  <a:schemeClr val="bg1"/>
                </a:solidFill>
                <a:latin typeface="-윤고딕330"/>
                <a:ea typeface="-윤고딕330"/>
              </a:rPr>
              <a:t>신뢰성 있는 메시징을 위한 </a:t>
            </a:r>
            <a:r>
              <a:rPr lang="en-US" altLang="ko-KR" sz="1800" b="0" cap="none">
                <a:solidFill>
                  <a:srgbClr val="FFFF00"/>
                </a:solidFill>
                <a:latin typeface="-윤고딕330"/>
                <a:ea typeface="-윤고딕330"/>
              </a:rPr>
              <a:t>Qos 제공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altLang="ko-KR" sz="1800" b="0" cap="none">
                <a:solidFill>
                  <a:schemeClr val="bg1"/>
                </a:solidFill>
                <a:latin typeface="-윤고딕330"/>
                <a:ea typeface="-윤고딕330"/>
              </a:rPr>
              <a:t>메시지 길이가 작게는 2 바이트까지 가능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endParaRPr lang="ko-KR" altLang="en-US" sz="1800" b="0" cap="none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49425" y="538480"/>
            <a:ext cx="2894965" cy="5740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ko-KR" sz="3200" b="0" cap="none">
                <a:solidFill>
                  <a:schemeClr val="bg1"/>
                </a:solidFill>
                <a:latin typeface="-윤고딕330"/>
                <a:ea typeface="-윤고딕330"/>
              </a:rPr>
              <a:t>졸업 연구 개요</a:t>
            </a:r>
            <a:endParaRPr lang="ko-KR" altLang="en-US" sz="3200" b="0" cap="none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857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69695" y="762635"/>
            <a:ext cx="2893695" cy="56896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ko-KR" sz="3200" b="0" cap="none">
                <a:solidFill>
                  <a:srgbClr val="FFFFFF"/>
                </a:solidFill>
                <a:latin typeface="-윤고딕330"/>
                <a:ea typeface="-윤고딕330"/>
              </a:rPr>
              <a:t>졸업 연구 개요</a:t>
            </a:r>
            <a:endParaRPr lang="ko-KR" altLang="en-US" sz="3200" b="0" cap="none">
              <a:solidFill>
                <a:srgbClr val="FFFFFF"/>
              </a:solidFill>
              <a:latin typeface="-윤고딕330"/>
              <a:ea typeface="-윤고딕33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61440" y="1671319"/>
            <a:ext cx="6409690" cy="310832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3429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Char char="•"/>
              <a:defRPr/>
            </a:pPr>
            <a:r>
              <a:rPr lang="en-US" altLang="ko-KR" sz="2400" b="0" cap="none">
                <a:solidFill>
                  <a:srgbClr val="FFFFFF"/>
                </a:solidFill>
                <a:latin typeface="-윤고딕330"/>
                <a:ea typeface="-윤고딕330"/>
              </a:rPr>
              <a:t>연구 개발 효과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Char char="•"/>
              <a:defRPr/>
            </a:pPr>
            <a:r>
              <a:rPr lang="en-US" altLang="ko-KR" sz="1800" b="0" cap="none">
                <a:solidFill>
                  <a:srgbClr val="FFFFFF"/>
                </a:solidFill>
                <a:latin typeface="-윤고딕330"/>
                <a:ea typeface="-윤고딕330"/>
              </a:rPr>
              <a:t>스마트폰으로 제어 가능해 </a:t>
            </a:r>
            <a:r>
              <a:rPr lang="en-US" altLang="ko-KR" sz="1800" b="0" cap="none">
                <a:solidFill>
                  <a:srgbClr val="FFFF00"/>
                </a:solidFill>
                <a:latin typeface="-윤고딕330"/>
                <a:ea typeface="-윤고딕330"/>
              </a:rPr>
              <a:t>편리함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Char char="•"/>
              <a:defRPr/>
            </a:pPr>
            <a:r>
              <a:rPr lang="en-US" altLang="ko-KR" sz="1800" b="0" cap="none">
                <a:solidFill>
                  <a:srgbClr val="FFFFFF"/>
                </a:solidFill>
                <a:latin typeface="-윤고딕330"/>
                <a:ea typeface="-윤고딕330"/>
              </a:rPr>
              <a:t>IoT기반 기술로 </a:t>
            </a:r>
            <a:r>
              <a:rPr lang="en-US" altLang="ko-KR" sz="1800" b="0" cap="none">
                <a:solidFill>
                  <a:srgbClr val="FFFF00"/>
                </a:solidFill>
                <a:latin typeface="-윤고딕330"/>
                <a:ea typeface="-윤고딕330"/>
              </a:rPr>
              <a:t>시장 진입의 활성화</a:t>
            </a:r>
            <a:r>
              <a:rPr lang="en-US" altLang="ko-KR" sz="1800" b="0" cap="none">
                <a:solidFill>
                  <a:srgbClr val="FFFFFF"/>
                </a:solidFill>
                <a:latin typeface="-윤고딕330"/>
                <a:ea typeface="-윤고딕330"/>
              </a:rPr>
              <a:t> 기대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Char char="•"/>
              <a:defRPr/>
            </a:pPr>
            <a:r>
              <a:rPr lang="en-US" altLang="ko-KR" sz="1800" b="0" cap="none">
                <a:solidFill>
                  <a:srgbClr val="FFFFFF"/>
                </a:solidFill>
                <a:latin typeface="-윤고딕330"/>
                <a:ea typeface="-윤고딕330"/>
              </a:rPr>
              <a:t>MQTT의 경량성과 효율성으로 모니터링되거나 제어</a:t>
            </a:r>
            <a:r>
              <a:rPr lang="ko-KR" altLang="en-US" sz="1800" b="0" cap="none">
                <a:solidFill>
                  <a:srgbClr val="FFFFFF"/>
                </a:solidFill>
                <a:latin typeface="-윤고딕330"/>
                <a:ea typeface="-윤고딕330"/>
              </a:rPr>
              <a:t>할 수 있</a:t>
            </a:r>
            <a:r>
              <a:rPr lang="en-US" altLang="ko-KR" sz="1800" b="0" cap="none">
                <a:solidFill>
                  <a:srgbClr val="FFFFFF"/>
                </a:solidFill>
                <a:latin typeface="-윤고딕330"/>
                <a:ea typeface="-윤고딕330"/>
              </a:rPr>
              <a:t>는 데이터의 양</a:t>
            </a:r>
            <a:r>
              <a:rPr lang="ko-KR" altLang="en-US" sz="1800" b="0" cap="none">
                <a:solidFill>
                  <a:srgbClr val="FFFFFF"/>
                </a:solidFill>
                <a:latin typeface="-윤고딕330"/>
                <a:ea typeface="-윤고딕330"/>
              </a:rPr>
              <a:t>이</a:t>
            </a:r>
            <a:r>
              <a:rPr lang="en-US" altLang="ko-KR" sz="1800" b="0" cap="none">
                <a:solidFill>
                  <a:srgbClr val="FFFFFF"/>
                </a:solidFill>
                <a:latin typeface="-윤고딕330"/>
                <a:ea typeface="-윤고딕330"/>
              </a:rPr>
              <a:t> 현저하게 증가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Char char="•"/>
              <a:defRPr/>
            </a:pPr>
            <a:r>
              <a:rPr lang="en-US" altLang="ko-KR" sz="1800" b="0" cap="none">
                <a:solidFill>
                  <a:srgbClr val="FFFFFF"/>
                </a:solidFill>
                <a:latin typeface="-윤고딕330"/>
                <a:ea typeface="-윤고딕330"/>
              </a:rPr>
              <a:t>MQTT를 사용해서 수집되는 </a:t>
            </a:r>
            <a:r>
              <a:rPr lang="en-US" altLang="ko-KR" sz="1800" b="0" cap="none">
                <a:solidFill>
                  <a:srgbClr val="FFFF00"/>
                </a:solidFill>
                <a:latin typeface="-윤고딕330"/>
                <a:ea typeface="-윤고딕330"/>
              </a:rPr>
              <a:t>데이터</a:t>
            </a:r>
            <a:r>
              <a:rPr lang="ko-KR" altLang="en-US" sz="1800" b="0" cap="none">
                <a:solidFill>
                  <a:srgbClr val="FFFF00"/>
                </a:solidFill>
                <a:latin typeface="-윤고딕330"/>
                <a:ea typeface="-윤고딕330"/>
              </a:rPr>
              <a:t>의 공유성 확장</a:t>
            </a:r>
          </a:p>
          <a:p>
            <a:pPr marL="800100" indent="-342900" algn="l" defTabSz="914400" ea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Char char="•"/>
              <a:defRPr/>
            </a:pPr>
            <a:r>
              <a:rPr lang="en-US" altLang="ko-KR" sz="1800" b="0" cap="none">
                <a:solidFill>
                  <a:srgbClr val="FFFF00"/>
                </a:solidFill>
                <a:latin typeface="-윤고딕330"/>
                <a:ea typeface="-윤고딕330"/>
              </a:rPr>
              <a:t>전력 소모 감소</a:t>
            </a:r>
            <a:endParaRPr lang="ko-KR" altLang="en-US" sz="1800" b="0" cap="none">
              <a:solidFill>
                <a:srgbClr val="FFFF00"/>
              </a:solidFill>
              <a:latin typeface="-윤고딕330"/>
              <a:ea typeface="-윤고딕330"/>
            </a:endParaRPr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63395" y="467995"/>
            <a:ext cx="3433445" cy="5683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  <a:latin typeface="-윤고딕330"/>
                <a:ea typeface="-윤고딕330"/>
              </a:rPr>
              <a:t>관련 연구 및 사례</a:t>
            </a:r>
            <a:endParaRPr lang="ko-KR" altLang="en-US">
              <a:solidFill>
                <a:schemeClr val="bg1"/>
              </a:solidFill>
              <a:latin typeface="-윤고딕330"/>
              <a:ea typeface="-윤고딕330"/>
            </a:endParaRPr>
          </a:p>
        </p:txBody>
      </p:sp>
      <p:sp>
        <p:nvSpPr>
          <p:cNvPr id="8" name="텍스트 상자 7"/>
          <p:cNvSpPr txBox="1"/>
          <p:nvPr/>
        </p:nvSpPr>
        <p:spPr>
          <a:xfrm>
            <a:off x="1307465" y="5537835"/>
            <a:ext cx="6577965" cy="909320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ko-KR" sz="1800" b="0" cap="none">
                <a:solidFill>
                  <a:schemeClr val="bg1"/>
                </a:solidFill>
                <a:latin typeface="맑은 고딕"/>
                <a:ea typeface="맑은 고딕"/>
              </a:rPr>
              <a:t>수많은 사용자가 동시에 메시지를 전송하더라도 짧은 시간 내에 메시지가 전송될 수 있는 구조</a:t>
            </a:r>
            <a:r>
              <a:rPr lang="ko-KR" altLang="en-US" sz="1800" b="0" cap="none">
                <a:solidFill>
                  <a:schemeClr val="bg1"/>
                </a:solidFill>
                <a:latin typeface="맑은 고딕"/>
                <a:ea typeface="맑은 고딕"/>
              </a:rPr>
              <a:t>를 위해 </a:t>
            </a:r>
            <a:r>
              <a:rPr lang="en-US" altLang="ko-KR" sz="1800" b="0" cap="none">
                <a:solidFill>
                  <a:schemeClr val="bg1"/>
                </a:solidFill>
                <a:latin typeface="맑은 고딕"/>
                <a:ea typeface="맑은 고딕"/>
              </a:rPr>
              <a:t>mqtt</a:t>
            </a:r>
            <a:r>
              <a:rPr lang="ko-KR" altLang="en-US" sz="1800" b="0" cap="none">
                <a:solidFill>
                  <a:schemeClr val="bg1"/>
                </a:solidFill>
                <a:latin typeface="맑은 고딕"/>
                <a:ea typeface="맑은 고딕"/>
              </a:rPr>
              <a:t> 프로토콜을 사용한 </a:t>
            </a:r>
            <a:r>
              <a:rPr lang="en-US" altLang="ko-KR" sz="1800" b="0" cap="none">
                <a:solidFill>
                  <a:schemeClr val="bg1"/>
                </a:solidFill>
                <a:latin typeface="맑은 고딕"/>
                <a:ea typeface="맑은 고딕"/>
              </a:rPr>
              <a:t>FaceBook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896036" y="2117792"/>
            <a:ext cx="3493926" cy="262241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91579" y="2102604"/>
            <a:ext cx="3528392" cy="2692374"/>
          </a:xfrm>
          <a:prstGeom prst="rect">
            <a:avLst/>
          </a:prstGeom>
        </p:spPr>
      </p:pic>
      <p:sp>
        <p:nvSpPr>
          <p:cNvPr id="11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75BE6EC-532B-4CA8-843D-DF2B36D720FC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1408</Words>
  <Application>Microsoft Office PowerPoint</Application>
  <PresentationFormat>화면 슬라이드 쇼(4:3)</PresentationFormat>
  <Paragraphs>342</Paragraphs>
  <Slides>24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한컴 윤고딕 250</vt:lpstr>
      <vt:lpstr>-윤고딕330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NSM</dc:creator>
  <cp:lastModifiedBy>LJH</cp:lastModifiedBy>
  <cp:revision>126</cp:revision>
  <dcterms:modified xsi:type="dcterms:W3CDTF">2018-02-01T08:41:16Z</dcterms:modified>
</cp:coreProperties>
</file>

<file path=docProps/thumbnail.jpeg>
</file>